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11" r:id="rId3"/>
    <p:sldId id="362" r:id="rId4"/>
    <p:sldId id="322" r:id="rId5"/>
    <p:sldId id="320" r:id="rId6"/>
    <p:sldId id="317" r:id="rId7"/>
    <p:sldId id="318" r:id="rId8"/>
    <p:sldId id="316" r:id="rId9"/>
    <p:sldId id="347" r:id="rId10"/>
    <p:sldId id="364" r:id="rId11"/>
    <p:sldId id="363" r:id="rId12"/>
    <p:sldId id="365" r:id="rId13"/>
    <p:sldId id="343" r:id="rId14"/>
    <p:sldId id="281" r:id="rId15"/>
    <p:sldId id="348" r:id="rId16"/>
    <p:sldId id="280" r:id="rId17"/>
    <p:sldId id="285" r:id="rId18"/>
    <p:sldId id="282" r:id="rId19"/>
    <p:sldId id="357" r:id="rId20"/>
    <p:sldId id="344" r:id="rId21"/>
    <p:sldId id="321" r:id="rId22"/>
    <p:sldId id="360" r:id="rId23"/>
    <p:sldId id="291" r:id="rId24"/>
    <p:sldId id="361" r:id="rId25"/>
    <p:sldId id="292" r:id="rId26"/>
    <p:sldId id="258" r:id="rId27"/>
    <p:sldId id="367" r:id="rId28"/>
    <p:sldId id="301" r:id="rId29"/>
    <p:sldId id="302" r:id="rId30"/>
    <p:sldId id="304" r:id="rId31"/>
    <p:sldId id="358" r:id="rId32"/>
    <p:sldId id="366" r:id="rId33"/>
    <p:sldId id="305" r:id="rId34"/>
    <p:sldId id="262" r:id="rId35"/>
    <p:sldId id="264" r:id="rId36"/>
    <p:sldId id="327" r:id="rId37"/>
    <p:sldId id="3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8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24709-846A-4D73-B8E7-425A0C7AB9E7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88574-B22B-4886-9BA3-86671BD1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7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CC7D-D5B9-4873-8AD0-0076A6B30C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1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BE1C-7016-F5CE-6DA6-B1B9A064D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CB143-A5B2-557F-1FB5-7C79AE036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C4084-91A5-37B3-8071-FF455ADB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6DDA-C433-9740-E409-D3E06586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BAE0F-6318-DBD3-7F03-A386341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6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8C57-A6EF-2673-97A5-3B74B25D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F58CF-152E-01EA-A830-D9B4415B5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293FF-679D-7750-D05B-46273774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A91AC-7A42-36D8-95DF-7C71C427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48E36-85D3-10EB-ACA6-07BD956A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7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E361F-D6A9-7E12-E7EE-953C89690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7A4F2-A22D-B735-61A5-23C15A1A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4D348-AC64-2AE0-11BE-FF0A3476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0CB13-9975-92B8-81A0-0E9246FA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2A71F-AB0D-CE22-3AAC-97D146A9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4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4276-1E8A-E219-7BBB-20853FC2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A64EC-A476-57E5-6696-0CECAA3C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A5D4-F030-BF21-ACEC-752187DB9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E8E1-E14F-3957-4722-ABD73AC07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804ED-C4E5-ADC7-43BD-24186372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2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60E2-EC67-FFEB-F668-CAC4715B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708E8-4270-350C-431A-3752697B2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29437-6416-D276-6DA8-163ED2DF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74055-A46A-1261-20C5-940000CA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89D80-F618-FB59-EFA5-A116A707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C126-EEFE-1FE3-3462-D093E200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44E06-5873-5634-6A2A-C055B2CA9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694D-069B-5BF6-900E-1DD24C9DE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6F320-9019-8B22-D9FE-52903523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05C43-768B-3CF2-CB28-5CC1584D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8CA89-9A50-6FC5-6D87-CB6724EB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7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0DF8-9B1B-2B38-1812-514D668A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D1937-BC91-4A30-C105-11D34E333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8BCB-5502-8EB0-58C6-C1812EBF3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F70C7-A69D-CB55-DBC8-098D48590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21D72-69A3-44EB-1895-64ACE5E00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C82AC-919F-1942-34C0-4CC2D0095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5D9E9-5F1A-19F7-3BA6-03053818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FBE9C-B96A-A1FF-9A79-4798F476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3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57DD-F5B5-8BD0-DEB5-C0E51CD1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CB0C5-169B-7A29-7910-7C506305A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10CBD-DC53-53B2-F769-8373686A9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54239-3E99-61DE-05E3-49B4F117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DC137-4F30-9204-BFDC-0530F479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6FFC7-1D12-CC61-2A34-5297C4A0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671C5-CE83-6030-7EF1-1F1CEBFD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0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41618-F89B-6464-A0E0-18AE4E28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64A78-3D1A-0D87-3404-219C06B0E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61D90-E358-2845-1640-DCB70B13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F26AF-ABA4-6DE2-D70D-3F86D7DB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79516-FEC9-7903-774C-0243F03B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15682-9588-6238-BECC-CE4AE47C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A578-0769-6AE0-E130-50D45BF1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00C64E-A79F-279D-3A18-B8878945D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7CAC9-0215-59F7-3538-59E45A161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42C94-3BE4-A9A9-1A82-F7CC4BD9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F1FA8-1A72-167A-7506-AED90E95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8B5E7-4E2E-AEB5-3B6A-E35E1A75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69B04-C9E6-E50F-24EB-09E12730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2C1CF-7A79-9044-6A43-B4B96125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C53FD-F1AD-EF0D-5DF4-4F578E9C4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C6BD5-78CE-4A6E-99A0-64A80B0C91A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5165E-0974-95E7-A884-DE4BCA6DD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751C-095C-1B7E-2144-9C461C84A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490C5-F677-4363-BA8D-B3BEF6674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49EE-E74A-50D9-9BE9-7727FDC23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sense of neural population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C1DD7-95D4-ABC8-CB0D-55B6DC782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 </a:t>
            </a:r>
            <a:r>
              <a:rPr lang="en-US" dirty="0" err="1"/>
              <a:t>DataSAI</a:t>
            </a:r>
            <a:endParaRPr lang="en-US" dirty="0"/>
          </a:p>
          <a:p>
            <a:r>
              <a:rPr lang="en-US" dirty="0"/>
              <a:t>Ann Kennedy</a:t>
            </a:r>
          </a:p>
          <a:p>
            <a:r>
              <a:rPr lang="en-US" dirty="0"/>
              <a:t>7/7/2022</a:t>
            </a:r>
          </a:p>
        </p:txBody>
      </p:sp>
    </p:spTree>
    <p:extLst>
      <p:ext uri="{BB962C8B-B14F-4D97-AF65-F5344CB8AC3E}">
        <p14:creationId xmlns:p14="http://schemas.microsoft.com/office/powerpoint/2010/main" val="23740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3" y="1092221"/>
            <a:ext cx="10260573" cy="5113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94166-7880-D15F-58B1-7CA10BE9520F}"/>
              </a:ext>
            </a:extLst>
          </p:cNvPr>
          <p:cNvSpPr txBox="1"/>
          <p:nvPr/>
        </p:nvSpPr>
        <p:spPr>
          <a:xfrm>
            <a:off x="233339" y="165719"/>
            <a:ext cx="1181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Contrasting representations of behavior across brain regions</a:t>
            </a:r>
          </a:p>
        </p:txBody>
      </p:sp>
    </p:spTree>
    <p:extLst>
      <p:ext uri="{BB962C8B-B14F-4D97-AF65-F5344CB8AC3E}">
        <p14:creationId xmlns:p14="http://schemas.microsoft.com/office/powerpoint/2010/main" val="372635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5E104-D251-EDD6-D100-9C24E01EEB0A}"/>
              </a:ext>
            </a:extLst>
          </p:cNvPr>
          <p:cNvSpPr txBox="1"/>
          <p:nvPr/>
        </p:nvSpPr>
        <p:spPr>
          <a:xfrm>
            <a:off x="233339" y="165719"/>
            <a:ext cx="1181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Using single-neuron tuning properties to contrast two brain areas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9613FC-9974-481C-F365-D97788DEFE46}"/>
              </a:ext>
            </a:extLst>
          </p:cNvPr>
          <p:cNvSpPr/>
          <p:nvPr/>
        </p:nvSpPr>
        <p:spPr>
          <a:xfrm>
            <a:off x="1014036" y="1624128"/>
            <a:ext cx="983848" cy="2763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BD50B5-550D-3219-2334-9FF0795542E4}"/>
              </a:ext>
            </a:extLst>
          </p:cNvPr>
          <p:cNvSpPr/>
          <p:nvPr/>
        </p:nvSpPr>
        <p:spPr>
          <a:xfrm>
            <a:off x="1014036" y="1334761"/>
            <a:ext cx="983848" cy="289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F0C1E9-91CE-5AE2-8070-66BCEA1C428C}"/>
              </a:ext>
            </a:extLst>
          </p:cNvPr>
          <p:cNvSpPr/>
          <p:nvPr/>
        </p:nvSpPr>
        <p:spPr>
          <a:xfrm>
            <a:off x="1014036" y="1898917"/>
            <a:ext cx="983848" cy="4281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C9D3A3-E563-A00E-F903-6A1E0E1CF74F}"/>
              </a:ext>
            </a:extLst>
          </p:cNvPr>
          <p:cNvSpPr/>
          <p:nvPr/>
        </p:nvSpPr>
        <p:spPr>
          <a:xfrm>
            <a:off x="1014036" y="2609664"/>
            <a:ext cx="983848" cy="2763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051B2B-E9A6-5AA5-7FDD-A877444C40D4}"/>
              </a:ext>
            </a:extLst>
          </p:cNvPr>
          <p:cNvSpPr/>
          <p:nvPr/>
        </p:nvSpPr>
        <p:spPr>
          <a:xfrm>
            <a:off x="1014036" y="2320297"/>
            <a:ext cx="983848" cy="289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992F9C-52AA-384C-5C0A-5B871E0A3078}"/>
              </a:ext>
            </a:extLst>
          </p:cNvPr>
          <p:cNvSpPr/>
          <p:nvPr/>
        </p:nvSpPr>
        <p:spPr>
          <a:xfrm>
            <a:off x="1014036" y="2884453"/>
            <a:ext cx="983848" cy="4281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AF96BEF-DE91-BC42-1872-9E148EB5E3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976"/>
          <a:stretch/>
        </p:blipFill>
        <p:spPr>
          <a:xfrm>
            <a:off x="155844" y="1087560"/>
            <a:ext cx="11766105" cy="225741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F2AA7A-9CE1-EEC2-243A-5CC0E57EC776}"/>
              </a:ext>
            </a:extLst>
          </p:cNvPr>
          <p:cNvCxnSpPr/>
          <p:nvPr/>
        </p:nvCxnSpPr>
        <p:spPr>
          <a:xfrm>
            <a:off x="1979271" y="3427925"/>
            <a:ext cx="28126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E5FEEB3-AE2A-8458-E51C-D74161FE3DF2}"/>
              </a:ext>
            </a:extLst>
          </p:cNvPr>
          <p:cNvSpPr txBox="1"/>
          <p:nvPr/>
        </p:nvSpPr>
        <p:spPr>
          <a:xfrm>
            <a:off x="2836969" y="3454415"/>
            <a:ext cx="943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yriad Pro" panose="020B0503030403020204" pitchFamily="34" charset="0"/>
              </a:rPr>
              <a:t>intruder sex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DF4EE3-F34B-CBCC-F61C-DA81BAC30A11}"/>
              </a:ext>
            </a:extLst>
          </p:cNvPr>
          <p:cNvCxnSpPr/>
          <p:nvPr/>
        </p:nvCxnSpPr>
        <p:spPr>
          <a:xfrm>
            <a:off x="4791919" y="3603474"/>
            <a:ext cx="613458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F7923F-7A89-48D0-3647-B8F0755F0FE3}"/>
              </a:ext>
            </a:extLst>
          </p:cNvPr>
          <p:cNvSpPr txBox="1"/>
          <p:nvPr/>
        </p:nvSpPr>
        <p:spPr>
          <a:xfrm>
            <a:off x="7561028" y="3607332"/>
            <a:ext cx="750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yriad Pro" panose="020B0503030403020204" pitchFamily="34" charset="0"/>
              </a:rPr>
              <a:t>behavior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F49D16B-04B1-B1B7-4769-01C3D7CC16F3}"/>
              </a:ext>
            </a:extLst>
          </p:cNvPr>
          <p:cNvCxnSpPr/>
          <p:nvPr/>
        </p:nvCxnSpPr>
        <p:spPr>
          <a:xfrm>
            <a:off x="295835" y="2320297"/>
            <a:ext cx="106306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E37184-73BF-DC5F-1165-B5717C567B13}"/>
              </a:ext>
            </a:extLst>
          </p:cNvPr>
          <p:cNvSpPr/>
          <p:nvPr/>
        </p:nvSpPr>
        <p:spPr>
          <a:xfrm>
            <a:off x="4791918" y="1334761"/>
            <a:ext cx="6124124" cy="308483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578FA3-207A-4C36-5D33-F44EBAA2D191}"/>
              </a:ext>
            </a:extLst>
          </p:cNvPr>
          <p:cNvSpPr/>
          <p:nvPr/>
        </p:nvSpPr>
        <p:spPr>
          <a:xfrm>
            <a:off x="1943412" y="1289936"/>
            <a:ext cx="2848508" cy="2549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56D2EDF-09DB-10B2-A3A5-D6E4AE44B173}"/>
              </a:ext>
            </a:extLst>
          </p:cNvPr>
          <p:cNvSpPr/>
          <p:nvPr/>
        </p:nvSpPr>
        <p:spPr>
          <a:xfrm>
            <a:off x="1997884" y="1334761"/>
            <a:ext cx="8928617" cy="19778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257015-B58F-4F37-E10D-2FF63EFCF3B5}"/>
              </a:ext>
            </a:extLst>
          </p:cNvPr>
          <p:cNvSpPr txBox="1"/>
          <p:nvPr/>
        </p:nvSpPr>
        <p:spPr>
          <a:xfrm>
            <a:off x="10655661" y="6389670"/>
            <a:ext cx="160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Myriad Pro" panose="020B0503030403020204" pitchFamily="34" charset="0"/>
              </a:rPr>
              <a:t>Nair et al, in press</a:t>
            </a:r>
          </a:p>
          <a:p>
            <a:pPr algn="r"/>
            <a:r>
              <a:rPr lang="en-US" sz="1400" dirty="0" err="1">
                <a:latin typeface="Myriad Pro" panose="020B0503030403020204" pitchFamily="34" charset="0"/>
              </a:rPr>
              <a:t>Karigo</a:t>
            </a:r>
            <a:r>
              <a:rPr lang="en-US" sz="1400" dirty="0">
                <a:latin typeface="Myriad Pro" panose="020B0503030403020204" pitchFamily="34" charset="0"/>
              </a:rPr>
              <a:t> et al, 2021</a:t>
            </a:r>
          </a:p>
        </p:txBody>
      </p:sp>
    </p:spTree>
    <p:extLst>
      <p:ext uri="{BB962C8B-B14F-4D97-AF65-F5344CB8AC3E}">
        <p14:creationId xmlns:p14="http://schemas.microsoft.com/office/powerpoint/2010/main" val="236551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5E104-D251-EDD6-D100-9C24E01EEB0A}"/>
              </a:ext>
            </a:extLst>
          </p:cNvPr>
          <p:cNvSpPr txBox="1"/>
          <p:nvPr/>
        </p:nvSpPr>
        <p:spPr>
          <a:xfrm>
            <a:off x="233339" y="165719"/>
            <a:ext cx="1181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Using single-neuron tuning properties to contrast two brain areas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64DCE-915B-B4B4-FEA4-6CDE236555C4}"/>
              </a:ext>
            </a:extLst>
          </p:cNvPr>
          <p:cNvSpPr/>
          <p:nvPr/>
        </p:nvSpPr>
        <p:spPr>
          <a:xfrm>
            <a:off x="1014036" y="1337258"/>
            <a:ext cx="983848" cy="2763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255A6-8A99-6A06-9560-47D385201E37}"/>
              </a:ext>
            </a:extLst>
          </p:cNvPr>
          <p:cNvSpPr/>
          <p:nvPr/>
        </p:nvSpPr>
        <p:spPr>
          <a:xfrm>
            <a:off x="1014036" y="1047891"/>
            <a:ext cx="983848" cy="289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02FC7D-57D4-5120-B243-AAEF477CE657}"/>
              </a:ext>
            </a:extLst>
          </p:cNvPr>
          <p:cNvSpPr/>
          <p:nvPr/>
        </p:nvSpPr>
        <p:spPr>
          <a:xfrm>
            <a:off x="1014036" y="1612047"/>
            <a:ext cx="983848" cy="4281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8777-F0E2-F4F0-5CEB-3FAFE725BD60}"/>
              </a:ext>
            </a:extLst>
          </p:cNvPr>
          <p:cNvSpPr/>
          <p:nvPr/>
        </p:nvSpPr>
        <p:spPr>
          <a:xfrm>
            <a:off x="1014036" y="2322794"/>
            <a:ext cx="983848" cy="2763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2F2C9-ACDE-B8FC-37DA-669061C12FED}"/>
              </a:ext>
            </a:extLst>
          </p:cNvPr>
          <p:cNvSpPr/>
          <p:nvPr/>
        </p:nvSpPr>
        <p:spPr>
          <a:xfrm>
            <a:off x="1014036" y="2033427"/>
            <a:ext cx="983848" cy="289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ABC46-553C-D626-9C6B-03A40E05ABD1}"/>
              </a:ext>
            </a:extLst>
          </p:cNvPr>
          <p:cNvSpPr/>
          <p:nvPr/>
        </p:nvSpPr>
        <p:spPr>
          <a:xfrm>
            <a:off x="1014036" y="2597583"/>
            <a:ext cx="983848" cy="4281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976E68-3CAA-3651-BD00-097A5A911D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976"/>
          <a:stretch/>
        </p:blipFill>
        <p:spPr>
          <a:xfrm>
            <a:off x="155844" y="800690"/>
            <a:ext cx="11766105" cy="22574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ADFDE5-FD1A-0748-D28D-4F6479522B12}"/>
              </a:ext>
            </a:extLst>
          </p:cNvPr>
          <p:cNvCxnSpPr/>
          <p:nvPr/>
        </p:nvCxnSpPr>
        <p:spPr>
          <a:xfrm>
            <a:off x="1979271" y="3141055"/>
            <a:ext cx="28126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A92DAF-D2DF-0038-4609-F4DD67973B67}"/>
              </a:ext>
            </a:extLst>
          </p:cNvPr>
          <p:cNvSpPr txBox="1"/>
          <p:nvPr/>
        </p:nvSpPr>
        <p:spPr>
          <a:xfrm>
            <a:off x="2836969" y="3167545"/>
            <a:ext cx="943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yriad Pro" panose="020B0503030403020204" pitchFamily="34" charset="0"/>
              </a:rPr>
              <a:t>intruder sex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7CC509-BD07-5A85-4B8B-1AB66ECC89B3}"/>
              </a:ext>
            </a:extLst>
          </p:cNvPr>
          <p:cNvCxnSpPr/>
          <p:nvPr/>
        </p:nvCxnSpPr>
        <p:spPr>
          <a:xfrm>
            <a:off x="4791919" y="3316604"/>
            <a:ext cx="613458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C48B3E-4C2E-8479-AB31-5A218672F749}"/>
              </a:ext>
            </a:extLst>
          </p:cNvPr>
          <p:cNvSpPr txBox="1"/>
          <p:nvPr/>
        </p:nvSpPr>
        <p:spPr>
          <a:xfrm>
            <a:off x="7561028" y="3320462"/>
            <a:ext cx="750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yriad Pro" panose="020B0503030403020204" pitchFamily="34" charset="0"/>
              </a:rPr>
              <a:t>behavior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56C287-92DE-69D5-13ED-3CD0632C641B}"/>
              </a:ext>
            </a:extLst>
          </p:cNvPr>
          <p:cNvCxnSpPr/>
          <p:nvPr/>
        </p:nvCxnSpPr>
        <p:spPr>
          <a:xfrm>
            <a:off x="295835" y="2033427"/>
            <a:ext cx="106306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AAA68-AF87-259C-B28F-33DB8181AD0B}"/>
              </a:ext>
            </a:extLst>
          </p:cNvPr>
          <p:cNvSpPr/>
          <p:nvPr/>
        </p:nvSpPr>
        <p:spPr>
          <a:xfrm>
            <a:off x="1997884" y="1047891"/>
            <a:ext cx="8928617" cy="19778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6C6B4D-4CAD-543C-3C1A-E3CAA7ACB496}"/>
              </a:ext>
            </a:extLst>
          </p:cNvPr>
          <p:cNvGrpSpPr/>
          <p:nvPr/>
        </p:nvGrpSpPr>
        <p:grpSpPr>
          <a:xfrm>
            <a:off x="155843" y="3874991"/>
            <a:ext cx="11766105" cy="2824731"/>
            <a:chOff x="155843" y="548413"/>
            <a:chExt cx="11766105" cy="28247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F39844-F5B1-BE68-3D88-215353F3B2C9}"/>
                </a:ext>
              </a:extLst>
            </p:cNvPr>
            <p:cNvSpPr/>
            <p:nvPr/>
          </p:nvSpPr>
          <p:spPr>
            <a:xfrm>
              <a:off x="1014035" y="1058138"/>
              <a:ext cx="983848" cy="2763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E27F12-DADA-BFFB-4DB8-918095DD509A}"/>
                </a:ext>
              </a:extLst>
            </p:cNvPr>
            <p:cNvSpPr/>
            <p:nvPr/>
          </p:nvSpPr>
          <p:spPr>
            <a:xfrm>
              <a:off x="1014035" y="768771"/>
              <a:ext cx="983848" cy="28936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0DD6B1-E302-2BAD-04BC-D59A8648B7A0}"/>
                </a:ext>
              </a:extLst>
            </p:cNvPr>
            <p:cNvSpPr/>
            <p:nvPr/>
          </p:nvSpPr>
          <p:spPr>
            <a:xfrm>
              <a:off x="1014035" y="1332927"/>
              <a:ext cx="983848" cy="4281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6E194E-AE08-4BEC-E367-4D704DA140C3}"/>
                </a:ext>
              </a:extLst>
            </p:cNvPr>
            <p:cNvSpPr/>
            <p:nvPr/>
          </p:nvSpPr>
          <p:spPr>
            <a:xfrm>
              <a:off x="1014035" y="2043674"/>
              <a:ext cx="983848" cy="2763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DC47B0-43EE-E2C3-B4BE-3E538F20072B}"/>
                </a:ext>
              </a:extLst>
            </p:cNvPr>
            <p:cNvSpPr/>
            <p:nvPr/>
          </p:nvSpPr>
          <p:spPr>
            <a:xfrm>
              <a:off x="1014035" y="1754307"/>
              <a:ext cx="983848" cy="28936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B67C08-7516-E288-BD15-E85CC32E3EDD}"/>
                </a:ext>
              </a:extLst>
            </p:cNvPr>
            <p:cNvSpPr/>
            <p:nvPr/>
          </p:nvSpPr>
          <p:spPr>
            <a:xfrm>
              <a:off x="1014035" y="2318463"/>
              <a:ext cx="983848" cy="4281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18D93B-31E8-B0E3-9BE5-8F6BD76D387B}"/>
                </a:ext>
              </a:extLst>
            </p:cNvPr>
            <p:cNvCxnSpPr/>
            <p:nvPr/>
          </p:nvCxnSpPr>
          <p:spPr>
            <a:xfrm>
              <a:off x="1979270" y="2861939"/>
              <a:ext cx="491924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F02A0D-1A98-3D48-7857-6A6BA2CBF400}"/>
                </a:ext>
              </a:extLst>
            </p:cNvPr>
            <p:cNvSpPr txBox="1"/>
            <p:nvPr/>
          </p:nvSpPr>
          <p:spPr>
            <a:xfrm>
              <a:off x="3845439" y="2888429"/>
              <a:ext cx="9434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yriad Pro" panose="020B0503030403020204" pitchFamily="34" charset="0"/>
                </a:rPr>
                <a:t>intruder sex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2B7DE5-C553-ADFA-1513-91635AE0B149}"/>
                </a:ext>
              </a:extLst>
            </p:cNvPr>
            <p:cNvCxnSpPr/>
            <p:nvPr/>
          </p:nvCxnSpPr>
          <p:spPr>
            <a:xfrm>
              <a:off x="6898510" y="3056725"/>
              <a:ext cx="402799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2C136D3-87B3-DB5A-52E5-13344DDAF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99" b="-4933"/>
            <a:stretch/>
          </p:blipFill>
          <p:spPr>
            <a:xfrm>
              <a:off x="155843" y="548413"/>
              <a:ext cx="11766105" cy="253480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0C347-B16B-4C5E-E160-82CDBDA1534D}"/>
                </a:ext>
              </a:extLst>
            </p:cNvPr>
            <p:cNvSpPr txBox="1"/>
            <p:nvPr/>
          </p:nvSpPr>
          <p:spPr>
            <a:xfrm>
              <a:off x="8503849" y="3096145"/>
              <a:ext cx="750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yriad Pro" panose="020B0503030403020204" pitchFamily="34" charset="0"/>
                </a:rPr>
                <a:t>behavior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B0F507-6B27-5998-1A50-1311E344B82F}"/>
                </a:ext>
              </a:extLst>
            </p:cNvPr>
            <p:cNvCxnSpPr/>
            <p:nvPr/>
          </p:nvCxnSpPr>
          <p:spPr>
            <a:xfrm>
              <a:off x="295834" y="1754307"/>
              <a:ext cx="1063066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7D774-D7D7-50EB-6170-32635EA39D78}"/>
              </a:ext>
            </a:extLst>
          </p:cNvPr>
          <p:cNvSpPr/>
          <p:nvPr/>
        </p:nvSpPr>
        <p:spPr>
          <a:xfrm>
            <a:off x="6917123" y="4088466"/>
            <a:ext cx="3973518" cy="25495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22696A-7391-2DEE-CD83-D0A9E36CBA30}"/>
              </a:ext>
            </a:extLst>
          </p:cNvPr>
          <p:cNvSpPr/>
          <p:nvPr/>
        </p:nvSpPr>
        <p:spPr>
          <a:xfrm>
            <a:off x="1997884" y="4043640"/>
            <a:ext cx="4900625" cy="2549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0BF816-06EE-97C9-7C0A-60A740DB69B5}"/>
              </a:ext>
            </a:extLst>
          </p:cNvPr>
          <p:cNvSpPr/>
          <p:nvPr/>
        </p:nvSpPr>
        <p:spPr>
          <a:xfrm>
            <a:off x="1997884" y="4088465"/>
            <a:ext cx="8928617" cy="19778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47F410-7802-B74B-0C01-103714B58069}"/>
              </a:ext>
            </a:extLst>
          </p:cNvPr>
          <p:cNvSpPr txBox="1"/>
          <p:nvPr/>
        </p:nvSpPr>
        <p:spPr>
          <a:xfrm>
            <a:off x="10655661" y="6389670"/>
            <a:ext cx="160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Myriad Pro" panose="020B0503030403020204" pitchFamily="34" charset="0"/>
              </a:rPr>
              <a:t>Nair et al, in press</a:t>
            </a:r>
          </a:p>
          <a:p>
            <a:pPr algn="r"/>
            <a:r>
              <a:rPr lang="en-US" sz="1400" dirty="0" err="1">
                <a:latin typeface="Myriad Pro" panose="020B0503030403020204" pitchFamily="34" charset="0"/>
              </a:rPr>
              <a:t>Karigo</a:t>
            </a:r>
            <a:r>
              <a:rPr lang="en-US" sz="1400" dirty="0">
                <a:latin typeface="Myriad Pro" panose="020B0503030403020204" pitchFamily="34" charset="0"/>
              </a:rPr>
              <a:t> et al, 2021</a:t>
            </a:r>
          </a:p>
        </p:txBody>
      </p:sp>
    </p:spTree>
    <p:extLst>
      <p:ext uri="{BB962C8B-B14F-4D97-AF65-F5344CB8AC3E}">
        <p14:creationId xmlns:p14="http://schemas.microsoft.com/office/powerpoint/2010/main" val="302229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208314" y="2188030"/>
            <a:ext cx="3260953" cy="1012372"/>
          </a:xfrm>
          <a:custGeom>
            <a:avLst/>
            <a:gdLst>
              <a:gd name="connsiteX0" fmla="*/ 0 w 5119345"/>
              <a:gd name="connsiteY0" fmla="*/ 772886 h 1589315"/>
              <a:gd name="connsiteX1" fmla="*/ 304800 w 5119345"/>
              <a:gd name="connsiteY1" fmla="*/ 587829 h 1589315"/>
              <a:gd name="connsiteX2" fmla="*/ 359228 w 5119345"/>
              <a:gd name="connsiteY2" fmla="*/ 457200 h 1589315"/>
              <a:gd name="connsiteX3" fmla="*/ 391885 w 5119345"/>
              <a:gd name="connsiteY3" fmla="*/ 402772 h 1589315"/>
              <a:gd name="connsiteX4" fmla="*/ 435428 w 5119345"/>
              <a:gd name="connsiteY4" fmla="*/ 326572 h 1589315"/>
              <a:gd name="connsiteX5" fmla="*/ 457200 w 5119345"/>
              <a:gd name="connsiteY5" fmla="*/ 304800 h 1589315"/>
              <a:gd name="connsiteX6" fmla="*/ 478971 w 5119345"/>
              <a:gd name="connsiteY6" fmla="*/ 272143 h 1589315"/>
              <a:gd name="connsiteX7" fmla="*/ 500743 w 5119345"/>
              <a:gd name="connsiteY7" fmla="*/ 250372 h 1589315"/>
              <a:gd name="connsiteX8" fmla="*/ 544285 w 5119345"/>
              <a:gd name="connsiteY8" fmla="*/ 185058 h 1589315"/>
              <a:gd name="connsiteX9" fmla="*/ 566057 w 5119345"/>
              <a:gd name="connsiteY9" fmla="*/ 163286 h 1589315"/>
              <a:gd name="connsiteX10" fmla="*/ 587828 w 5119345"/>
              <a:gd name="connsiteY10" fmla="*/ 130629 h 1589315"/>
              <a:gd name="connsiteX11" fmla="*/ 653143 w 5119345"/>
              <a:gd name="connsiteY11" fmla="*/ 108858 h 1589315"/>
              <a:gd name="connsiteX12" fmla="*/ 762000 w 5119345"/>
              <a:gd name="connsiteY12" fmla="*/ 119743 h 1589315"/>
              <a:gd name="connsiteX13" fmla="*/ 783771 w 5119345"/>
              <a:gd name="connsiteY13" fmla="*/ 152400 h 1589315"/>
              <a:gd name="connsiteX14" fmla="*/ 859971 w 5119345"/>
              <a:gd name="connsiteY14" fmla="*/ 239486 h 1589315"/>
              <a:gd name="connsiteX15" fmla="*/ 914400 w 5119345"/>
              <a:gd name="connsiteY15" fmla="*/ 195943 h 1589315"/>
              <a:gd name="connsiteX16" fmla="*/ 947057 w 5119345"/>
              <a:gd name="connsiteY16" fmla="*/ 174172 h 1589315"/>
              <a:gd name="connsiteX17" fmla="*/ 1012371 w 5119345"/>
              <a:gd name="connsiteY17" fmla="*/ 185058 h 1589315"/>
              <a:gd name="connsiteX18" fmla="*/ 1045028 w 5119345"/>
              <a:gd name="connsiteY18" fmla="*/ 217715 h 1589315"/>
              <a:gd name="connsiteX19" fmla="*/ 1066800 w 5119345"/>
              <a:gd name="connsiteY19" fmla="*/ 261258 h 1589315"/>
              <a:gd name="connsiteX20" fmla="*/ 1110343 w 5119345"/>
              <a:gd name="connsiteY20" fmla="*/ 359229 h 1589315"/>
              <a:gd name="connsiteX21" fmla="*/ 1208314 w 5119345"/>
              <a:gd name="connsiteY21" fmla="*/ 468086 h 1589315"/>
              <a:gd name="connsiteX22" fmla="*/ 1230085 w 5119345"/>
              <a:gd name="connsiteY22" fmla="*/ 489858 h 1589315"/>
              <a:gd name="connsiteX23" fmla="*/ 1262743 w 5119345"/>
              <a:gd name="connsiteY23" fmla="*/ 511629 h 1589315"/>
              <a:gd name="connsiteX24" fmla="*/ 1349828 w 5119345"/>
              <a:gd name="connsiteY24" fmla="*/ 598715 h 1589315"/>
              <a:gd name="connsiteX25" fmla="*/ 1371600 w 5119345"/>
              <a:gd name="connsiteY25" fmla="*/ 620486 h 1589315"/>
              <a:gd name="connsiteX26" fmla="*/ 1393371 w 5119345"/>
              <a:gd name="connsiteY26" fmla="*/ 642258 h 1589315"/>
              <a:gd name="connsiteX27" fmla="*/ 1426028 w 5119345"/>
              <a:gd name="connsiteY27" fmla="*/ 664029 h 1589315"/>
              <a:gd name="connsiteX28" fmla="*/ 1480457 w 5119345"/>
              <a:gd name="connsiteY28" fmla="*/ 696686 h 1589315"/>
              <a:gd name="connsiteX29" fmla="*/ 1502228 w 5119345"/>
              <a:gd name="connsiteY29" fmla="*/ 664029 h 1589315"/>
              <a:gd name="connsiteX30" fmla="*/ 1513114 w 5119345"/>
              <a:gd name="connsiteY30" fmla="*/ 609600 h 1589315"/>
              <a:gd name="connsiteX31" fmla="*/ 1524000 w 5119345"/>
              <a:gd name="connsiteY31" fmla="*/ 566058 h 1589315"/>
              <a:gd name="connsiteX32" fmla="*/ 1556657 w 5119345"/>
              <a:gd name="connsiteY32" fmla="*/ 489858 h 1589315"/>
              <a:gd name="connsiteX33" fmla="*/ 1567543 w 5119345"/>
              <a:gd name="connsiteY33" fmla="*/ 446315 h 1589315"/>
              <a:gd name="connsiteX34" fmla="*/ 1589314 w 5119345"/>
              <a:gd name="connsiteY34" fmla="*/ 413658 h 1589315"/>
              <a:gd name="connsiteX35" fmla="*/ 1600200 w 5119345"/>
              <a:gd name="connsiteY35" fmla="*/ 337458 h 1589315"/>
              <a:gd name="connsiteX36" fmla="*/ 1611085 w 5119345"/>
              <a:gd name="connsiteY36" fmla="*/ 304800 h 1589315"/>
              <a:gd name="connsiteX37" fmla="*/ 1632857 w 5119345"/>
              <a:gd name="connsiteY37" fmla="*/ 228600 h 1589315"/>
              <a:gd name="connsiteX38" fmla="*/ 1654628 w 5119345"/>
              <a:gd name="connsiteY38" fmla="*/ 195943 h 1589315"/>
              <a:gd name="connsiteX39" fmla="*/ 1676400 w 5119345"/>
              <a:gd name="connsiteY39" fmla="*/ 174172 h 1589315"/>
              <a:gd name="connsiteX40" fmla="*/ 1709057 w 5119345"/>
              <a:gd name="connsiteY40" fmla="*/ 163286 h 1589315"/>
              <a:gd name="connsiteX41" fmla="*/ 1741714 w 5119345"/>
              <a:gd name="connsiteY41" fmla="*/ 174172 h 1589315"/>
              <a:gd name="connsiteX42" fmla="*/ 1796143 w 5119345"/>
              <a:gd name="connsiteY42" fmla="*/ 239486 h 1589315"/>
              <a:gd name="connsiteX43" fmla="*/ 1817914 w 5119345"/>
              <a:gd name="connsiteY43" fmla="*/ 261258 h 1589315"/>
              <a:gd name="connsiteX44" fmla="*/ 1839685 w 5119345"/>
              <a:gd name="connsiteY44" fmla="*/ 304800 h 1589315"/>
              <a:gd name="connsiteX45" fmla="*/ 1883228 w 5119345"/>
              <a:gd name="connsiteY45" fmla="*/ 326572 h 1589315"/>
              <a:gd name="connsiteX46" fmla="*/ 1915885 w 5119345"/>
              <a:gd name="connsiteY46" fmla="*/ 359229 h 1589315"/>
              <a:gd name="connsiteX47" fmla="*/ 1981200 w 5119345"/>
              <a:gd name="connsiteY47" fmla="*/ 381000 h 1589315"/>
              <a:gd name="connsiteX48" fmla="*/ 2002971 w 5119345"/>
              <a:gd name="connsiteY48" fmla="*/ 402772 h 1589315"/>
              <a:gd name="connsiteX49" fmla="*/ 2068285 w 5119345"/>
              <a:gd name="connsiteY49" fmla="*/ 424543 h 1589315"/>
              <a:gd name="connsiteX50" fmla="*/ 2188028 w 5119345"/>
              <a:gd name="connsiteY50" fmla="*/ 359229 h 1589315"/>
              <a:gd name="connsiteX51" fmla="*/ 2264228 w 5119345"/>
              <a:gd name="connsiteY51" fmla="*/ 337458 h 1589315"/>
              <a:gd name="connsiteX52" fmla="*/ 2329543 w 5119345"/>
              <a:gd name="connsiteY52" fmla="*/ 457200 h 1589315"/>
              <a:gd name="connsiteX53" fmla="*/ 2373085 w 5119345"/>
              <a:gd name="connsiteY53" fmla="*/ 533400 h 1589315"/>
              <a:gd name="connsiteX54" fmla="*/ 2449285 w 5119345"/>
              <a:gd name="connsiteY54" fmla="*/ 620486 h 1589315"/>
              <a:gd name="connsiteX55" fmla="*/ 2460171 w 5119345"/>
              <a:gd name="connsiteY55" fmla="*/ 653143 h 1589315"/>
              <a:gd name="connsiteX56" fmla="*/ 2481943 w 5119345"/>
              <a:gd name="connsiteY56" fmla="*/ 674915 h 1589315"/>
              <a:gd name="connsiteX57" fmla="*/ 2525485 w 5119345"/>
              <a:gd name="connsiteY57" fmla="*/ 740229 h 1589315"/>
              <a:gd name="connsiteX58" fmla="*/ 2579914 w 5119345"/>
              <a:gd name="connsiteY58" fmla="*/ 849086 h 1589315"/>
              <a:gd name="connsiteX59" fmla="*/ 2667000 w 5119345"/>
              <a:gd name="connsiteY59" fmla="*/ 925286 h 1589315"/>
              <a:gd name="connsiteX60" fmla="*/ 2688771 w 5119345"/>
              <a:gd name="connsiteY60" fmla="*/ 957943 h 1589315"/>
              <a:gd name="connsiteX61" fmla="*/ 2721428 w 5119345"/>
              <a:gd name="connsiteY61" fmla="*/ 903515 h 1589315"/>
              <a:gd name="connsiteX62" fmla="*/ 2743200 w 5119345"/>
              <a:gd name="connsiteY62" fmla="*/ 805543 h 1589315"/>
              <a:gd name="connsiteX63" fmla="*/ 2775857 w 5119345"/>
              <a:gd name="connsiteY63" fmla="*/ 772886 h 1589315"/>
              <a:gd name="connsiteX64" fmla="*/ 2808514 w 5119345"/>
              <a:gd name="connsiteY64" fmla="*/ 794658 h 1589315"/>
              <a:gd name="connsiteX65" fmla="*/ 2852057 w 5119345"/>
              <a:gd name="connsiteY65" fmla="*/ 903515 h 1589315"/>
              <a:gd name="connsiteX66" fmla="*/ 2873828 w 5119345"/>
              <a:gd name="connsiteY66" fmla="*/ 936172 h 1589315"/>
              <a:gd name="connsiteX67" fmla="*/ 2906485 w 5119345"/>
              <a:gd name="connsiteY67" fmla="*/ 1066800 h 1589315"/>
              <a:gd name="connsiteX68" fmla="*/ 2928257 w 5119345"/>
              <a:gd name="connsiteY68" fmla="*/ 1143000 h 1589315"/>
              <a:gd name="connsiteX69" fmla="*/ 2971800 w 5119345"/>
              <a:gd name="connsiteY69" fmla="*/ 1230086 h 1589315"/>
              <a:gd name="connsiteX70" fmla="*/ 3004457 w 5119345"/>
              <a:gd name="connsiteY70" fmla="*/ 1284515 h 1589315"/>
              <a:gd name="connsiteX71" fmla="*/ 3026228 w 5119345"/>
              <a:gd name="connsiteY71" fmla="*/ 1338943 h 1589315"/>
              <a:gd name="connsiteX72" fmla="*/ 3048000 w 5119345"/>
              <a:gd name="connsiteY72" fmla="*/ 1360715 h 1589315"/>
              <a:gd name="connsiteX73" fmla="*/ 3124200 w 5119345"/>
              <a:gd name="connsiteY73" fmla="*/ 1469572 h 1589315"/>
              <a:gd name="connsiteX74" fmla="*/ 3200400 w 5119345"/>
              <a:gd name="connsiteY74" fmla="*/ 1545772 h 1589315"/>
              <a:gd name="connsiteX75" fmla="*/ 3276600 w 5119345"/>
              <a:gd name="connsiteY75" fmla="*/ 1589315 h 1589315"/>
              <a:gd name="connsiteX76" fmla="*/ 3320143 w 5119345"/>
              <a:gd name="connsiteY76" fmla="*/ 1556658 h 1589315"/>
              <a:gd name="connsiteX77" fmla="*/ 3341914 w 5119345"/>
              <a:gd name="connsiteY77" fmla="*/ 1534886 h 1589315"/>
              <a:gd name="connsiteX78" fmla="*/ 3429000 w 5119345"/>
              <a:gd name="connsiteY78" fmla="*/ 1469572 h 1589315"/>
              <a:gd name="connsiteX79" fmla="*/ 3439885 w 5119345"/>
              <a:gd name="connsiteY79" fmla="*/ 1436915 h 1589315"/>
              <a:gd name="connsiteX80" fmla="*/ 3472543 w 5119345"/>
              <a:gd name="connsiteY80" fmla="*/ 1382486 h 1589315"/>
              <a:gd name="connsiteX81" fmla="*/ 3483428 w 5119345"/>
              <a:gd name="connsiteY81" fmla="*/ 1251858 h 1589315"/>
              <a:gd name="connsiteX82" fmla="*/ 3505200 w 5119345"/>
              <a:gd name="connsiteY82" fmla="*/ 1186543 h 1589315"/>
              <a:gd name="connsiteX83" fmla="*/ 3516085 w 5119345"/>
              <a:gd name="connsiteY83" fmla="*/ 1153886 h 1589315"/>
              <a:gd name="connsiteX84" fmla="*/ 3537857 w 5119345"/>
              <a:gd name="connsiteY84" fmla="*/ 1077686 h 1589315"/>
              <a:gd name="connsiteX85" fmla="*/ 3570514 w 5119345"/>
              <a:gd name="connsiteY85" fmla="*/ 990600 h 1589315"/>
              <a:gd name="connsiteX86" fmla="*/ 3592285 w 5119345"/>
              <a:gd name="connsiteY86" fmla="*/ 892629 h 1589315"/>
              <a:gd name="connsiteX87" fmla="*/ 3624943 w 5119345"/>
              <a:gd name="connsiteY87" fmla="*/ 859972 h 1589315"/>
              <a:gd name="connsiteX88" fmla="*/ 3668485 w 5119345"/>
              <a:gd name="connsiteY88" fmla="*/ 827315 h 1589315"/>
              <a:gd name="connsiteX89" fmla="*/ 3733800 w 5119345"/>
              <a:gd name="connsiteY89" fmla="*/ 805543 h 1589315"/>
              <a:gd name="connsiteX90" fmla="*/ 3766457 w 5119345"/>
              <a:gd name="connsiteY90" fmla="*/ 816429 h 1589315"/>
              <a:gd name="connsiteX91" fmla="*/ 3799114 w 5119345"/>
              <a:gd name="connsiteY91" fmla="*/ 696686 h 1589315"/>
              <a:gd name="connsiteX92" fmla="*/ 3810000 w 5119345"/>
              <a:gd name="connsiteY92" fmla="*/ 522515 h 1589315"/>
              <a:gd name="connsiteX93" fmla="*/ 3842657 w 5119345"/>
              <a:gd name="connsiteY93" fmla="*/ 381000 h 1589315"/>
              <a:gd name="connsiteX94" fmla="*/ 3853543 w 5119345"/>
              <a:gd name="connsiteY94" fmla="*/ 348343 h 1589315"/>
              <a:gd name="connsiteX95" fmla="*/ 3875314 w 5119345"/>
              <a:gd name="connsiteY95" fmla="*/ 315686 h 1589315"/>
              <a:gd name="connsiteX96" fmla="*/ 3897085 w 5119345"/>
              <a:gd name="connsiteY96" fmla="*/ 250372 h 1589315"/>
              <a:gd name="connsiteX97" fmla="*/ 3918857 w 5119345"/>
              <a:gd name="connsiteY97" fmla="*/ 185058 h 1589315"/>
              <a:gd name="connsiteX98" fmla="*/ 3951514 w 5119345"/>
              <a:gd name="connsiteY98" fmla="*/ 108858 h 1589315"/>
              <a:gd name="connsiteX99" fmla="*/ 4038600 w 5119345"/>
              <a:gd name="connsiteY99" fmla="*/ 10886 h 1589315"/>
              <a:gd name="connsiteX100" fmla="*/ 4071257 w 5119345"/>
              <a:gd name="connsiteY100" fmla="*/ 0 h 1589315"/>
              <a:gd name="connsiteX101" fmla="*/ 4136571 w 5119345"/>
              <a:gd name="connsiteY101" fmla="*/ 108858 h 1589315"/>
              <a:gd name="connsiteX102" fmla="*/ 4169228 w 5119345"/>
              <a:gd name="connsiteY102" fmla="*/ 152400 h 1589315"/>
              <a:gd name="connsiteX103" fmla="*/ 4201885 w 5119345"/>
              <a:gd name="connsiteY103" fmla="*/ 206829 h 1589315"/>
              <a:gd name="connsiteX104" fmla="*/ 4223657 w 5119345"/>
              <a:gd name="connsiteY104" fmla="*/ 228600 h 1589315"/>
              <a:gd name="connsiteX105" fmla="*/ 4256314 w 5119345"/>
              <a:gd name="connsiteY105" fmla="*/ 272143 h 1589315"/>
              <a:gd name="connsiteX106" fmla="*/ 4299857 w 5119345"/>
              <a:gd name="connsiteY106" fmla="*/ 326572 h 1589315"/>
              <a:gd name="connsiteX107" fmla="*/ 4332514 w 5119345"/>
              <a:gd name="connsiteY107" fmla="*/ 293915 h 1589315"/>
              <a:gd name="connsiteX108" fmla="*/ 4354285 w 5119345"/>
              <a:gd name="connsiteY108" fmla="*/ 261258 h 1589315"/>
              <a:gd name="connsiteX109" fmla="*/ 4419600 w 5119345"/>
              <a:gd name="connsiteY109" fmla="*/ 217715 h 1589315"/>
              <a:gd name="connsiteX110" fmla="*/ 4484914 w 5119345"/>
              <a:gd name="connsiteY110" fmla="*/ 228600 h 1589315"/>
              <a:gd name="connsiteX111" fmla="*/ 4517571 w 5119345"/>
              <a:gd name="connsiteY111" fmla="*/ 283029 h 1589315"/>
              <a:gd name="connsiteX112" fmla="*/ 4539343 w 5119345"/>
              <a:gd name="connsiteY112" fmla="*/ 337458 h 1589315"/>
              <a:gd name="connsiteX113" fmla="*/ 4550228 w 5119345"/>
              <a:gd name="connsiteY113" fmla="*/ 402772 h 1589315"/>
              <a:gd name="connsiteX114" fmla="*/ 4561114 w 5119345"/>
              <a:gd name="connsiteY114" fmla="*/ 435429 h 1589315"/>
              <a:gd name="connsiteX115" fmla="*/ 4582885 w 5119345"/>
              <a:gd name="connsiteY115" fmla="*/ 522515 h 1589315"/>
              <a:gd name="connsiteX116" fmla="*/ 4626428 w 5119345"/>
              <a:gd name="connsiteY116" fmla="*/ 609600 h 1589315"/>
              <a:gd name="connsiteX117" fmla="*/ 4669971 w 5119345"/>
              <a:gd name="connsiteY117" fmla="*/ 685800 h 1589315"/>
              <a:gd name="connsiteX118" fmla="*/ 4691743 w 5119345"/>
              <a:gd name="connsiteY118" fmla="*/ 707572 h 1589315"/>
              <a:gd name="connsiteX119" fmla="*/ 4757057 w 5119345"/>
              <a:gd name="connsiteY119" fmla="*/ 653143 h 1589315"/>
              <a:gd name="connsiteX120" fmla="*/ 4822371 w 5119345"/>
              <a:gd name="connsiteY120" fmla="*/ 566058 h 1589315"/>
              <a:gd name="connsiteX121" fmla="*/ 4844143 w 5119345"/>
              <a:gd name="connsiteY121" fmla="*/ 533400 h 1589315"/>
              <a:gd name="connsiteX122" fmla="*/ 4909457 w 5119345"/>
              <a:gd name="connsiteY122" fmla="*/ 478972 h 1589315"/>
              <a:gd name="connsiteX123" fmla="*/ 5061857 w 5119345"/>
              <a:gd name="connsiteY123" fmla="*/ 489858 h 1589315"/>
              <a:gd name="connsiteX124" fmla="*/ 5116285 w 5119345"/>
              <a:gd name="connsiteY124" fmla="*/ 533400 h 1589315"/>
              <a:gd name="connsiteX125" fmla="*/ 5116285 w 5119345"/>
              <a:gd name="connsiteY125" fmla="*/ 511629 h 158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119345" h="1589315">
                <a:moveTo>
                  <a:pt x="0" y="772886"/>
                </a:moveTo>
                <a:cubicBezTo>
                  <a:pt x="101600" y="711200"/>
                  <a:pt x="206394" y="654491"/>
                  <a:pt x="304800" y="587829"/>
                </a:cubicBezTo>
                <a:cubicBezTo>
                  <a:pt x="349700" y="557413"/>
                  <a:pt x="342475" y="500758"/>
                  <a:pt x="359228" y="457200"/>
                </a:cubicBezTo>
                <a:cubicBezTo>
                  <a:pt x="366823" y="437452"/>
                  <a:pt x="381610" y="421267"/>
                  <a:pt x="391885" y="402772"/>
                </a:cubicBezTo>
                <a:cubicBezTo>
                  <a:pt x="412200" y="366205"/>
                  <a:pt x="410547" y="357673"/>
                  <a:pt x="435428" y="326572"/>
                </a:cubicBezTo>
                <a:cubicBezTo>
                  <a:pt x="441839" y="318558"/>
                  <a:pt x="450789" y="312814"/>
                  <a:pt x="457200" y="304800"/>
                </a:cubicBezTo>
                <a:cubicBezTo>
                  <a:pt x="465373" y="294584"/>
                  <a:pt x="470798" y="282359"/>
                  <a:pt x="478971" y="272143"/>
                </a:cubicBezTo>
                <a:cubicBezTo>
                  <a:pt x="485382" y="264129"/>
                  <a:pt x="494585" y="258583"/>
                  <a:pt x="500743" y="250372"/>
                </a:cubicBezTo>
                <a:cubicBezTo>
                  <a:pt x="516442" y="229439"/>
                  <a:pt x="525783" y="203560"/>
                  <a:pt x="544285" y="185058"/>
                </a:cubicBezTo>
                <a:cubicBezTo>
                  <a:pt x="551542" y="177801"/>
                  <a:pt x="559646" y="171300"/>
                  <a:pt x="566057" y="163286"/>
                </a:cubicBezTo>
                <a:cubicBezTo>
                  <a:pt x="574230" y="153070"/>
                  <a:pt x="576734" y="137563"/>
                  <a:pt x="587828" y="130629"/>
                </a:cubicBezTo>
                <a:cubicBezTo>
                  <a:pt x="607289" y="118466"/>
                  <a:pt x="653143" y="108858"/>
                  <a:pt x="653143" y="108858"/>
                </a:cubicBezTo>
                <a:cubicBezTo>
                  <a:pt x="689429" y="112486"/>
                  <a:pt x="727405" y="108211"/>
                  <a:pt x="762000" y="119743"/>
                </a:cubicBezTo>
                <a:cubicBezTo>
                  <a:pt x="774412" y="123880"/>
                  <a:pt x="775156" y="142554"/>
                  <a:pt x="783771" y="152400"/>
                </a:cubicBezTo>
                <a:cubicBezTo>
                  <a:pt x="872922" y="254288"/>
                  <a:pt x="810980" y="165998"/>
                  <a:pt x="859971" y="239486"/>
                </a:cubicBezTo>
                <a:cubicBezTo>
                  <a:pt x="960484" y="172478"/>
                  <a:pt x="836844" y="257988"/>
                  <a:pt x="914400" y="195943"/>
                </a:cubicBezTo>
                <a:cubicBezTo>
                  <a:pt x="924616" y="187770"/>
                  <a:pt x="936171" y="181429"/>
                  <a:pt x="947057" y="174172"/>
                </a:cubicBezTo>
                <a:cubicBezTo>
                  <a:pt x="968828" y="177801"/>
                  <a:pt x="992202" y="176094"/>
                  <a:pt x="1012371" y="185058"/>
                </a:cubicBezTo>
                <a:cubicBezTo>
                  <a:pt x="1026439" y="191310"/>
                  <a:pt x="1036080" y="205188"/>
                  <a:pt x="1045028" y="217715"/>
                </a:cubicBezTo>
                <a:cubicBezTo>
                  <a:pt x="1054460" y="230920"/>
                  <a:pt x="1060209" y="246429"/>
                  <a:pt x="1066800" y="261258"/>
                </a:cubicBezTo>
                <a:cubicBezTo>
                  <a:pt x="1082684" y="296997"/>
                  <a:pt x="1089726" y="326242"/>
                  <a:pt x="1110343" y="359229"/>
                </a:cubicBezTo>
                <a:cubicBezTo>
                  <a:pt x="1138750" y="404681"/>
                  <a:pt x="1168733" y="428505"/>
                  <a:pt x="1208314" y="468086"/>
                </a:cubicBezTo>
                <a:cubicBezTo>
                  <a:pt x="1215571" y="475343"/>
                  <a:pt x="1221545" y="484165"/>
                  <a:pt x="1230085" y="489858"/>
                </a:cubicBezTo>
                <a:cubicBezTo>
                  <a:pt x="1240971" y="497115"/>
                  <a:pt x="1252964" y="502937"/>
                  <a:pt x="1262743" y="511629"/>
                </a:cubicBezTo>
                <a:cubicBezTo>
                  <a:pt x="1262797" y="511677"/>
                  <a:pt x="1330459" y="579346"/>
                  <a:pt x="1349828" y="598715"/>
                </a:cubicBezTo>
                <a:lnTo>
                  <a:pt x="1371600" y="620486"/>
                </a:lnTo>
                <a:cubicBezTo>
                  <a:pt x="1378857" y="627743"/>
                  <a:pt x="1384831" y="636565"/>
                  <a:pt x="1393371" y="642258"/>
                </a:cubicBezTo>
                <a:cubicBezTo>
                  <a:pt x="1404257" y="649515"/>
                  <a:pt x="1415812" y="655856"/>
                  <a:pt x="1426028" y="664029"/>
                </a:cubicBezTo>
                <a:cubicBezTo>
                  <a:pt x="1468722" y="698183"/>
                  <a:pt x="1423744" y="677781"/>
                  <a:pt x="1480457" y="696686"/>
                </a:cubicBezTo>
                <a:cubicBezTo>
                  <a:pt x="1487714" y="685800"/>
                  <a:pt x="1497634" y="676279"/>
                  <a:pt x="1502228" y="664029"/>
                </a:cubicBezTo>
                <a:cubicBezTo>
                  <a:pt x="1508725" y="646705"/>
                  <a:pt x="1509100" y="627662"/>
                  <a:pt x="1513114" y="609600"/>
                </a:cubicBezTo>
                <a:cubicBezTo>
                  <a:pt x="1516360" y="594996"/>
                  <a:pt x="1519890" y="580443"/>
                  <a:pt x="1524000" y="566058"/>
                </a:cubicBezTo>
                <a:cubicBezTo>
                  <a:pt x="1534680" y="528677"/>
                  <a:pt x="1537299" y="528572"/>
                  <a:pt x="1556657" y="489858"/>
                </a:cubicBezTo>
                <a:cubicBezTo>
                  <a:pt x="1560286" y="475344"/>
                  <a:pt x="1561650" y="460066"/>
                  <a:pt x="1567543" y="446315"/>
                </a:cubicBezTo>
                <a:cubicBezTo>
                  <a:pt x="1572697" y="434290"/>
                  <a:pt x="1585555" y="426189"/>
                  <a:pt x="1589314" y="413658"/>
                </a:cubicBezTo>
                <a:cubicBezTo>
                  <a:pt x="1596687" y="389082"/>
                  <a:pt x="1595168" y="362618"/>
                  <a:pt x="1600200" y="337458"/>
                </a:cubicBezTo>
                <a:cubicBezTo>
                  <a:pt x="1602450" y="326206"/>
                  <a:pt x="1607933" y="315833"/>
                  <a:pt x="1611085" y="304800"/>
                </a:cubicBezTo>
                <a:cubicBezTo>
                  <a:pt x="1615735" y="288525"/>
                  <a:pt x="1624158" y="245999"/>
                  <a:pt x="1632857" y="228600"/>
                </a:cubicBezTo>
                <a:cubicBezTo>
                  <a:pt x="1638708" y="216898"/>
                  <a:pt x="1646455" y="206159"/>
                  <a:pt x="1654628" y="195943"/>
                </a:cubicBezTo>
                <a:cubicBezTo>
                  <a:pt x="1661039" y="187929"/>
                  <a:pt x="1667599" y="179452"/>
                  <a:pt x="1676400" y="174172"/>
                </a:cubicBezTo>
                <a:cubicBezTo>
                  <a:pt x="1686239" y="168268"/>
                  <a:pt x="1698171" y="166915"/>
                  <a:pt x="1709057" y="163286"/>
                </a:cubicBezTo>
                <a:cubicBezTo>
                  <a:pt x="1719943" y="166915"/>
                  <a:pt x="1732167" y="167807"/>
                  <a:pt x="1741714" y="174172"/>
                </a:cubicBezTo>
                <a:cubicBezTo>
                  <a:pt x="1774958" y="196335"/>
                  <a:pt x="1773195" y="210801"/>
                  <a:pt x="1796143" y="239486"/>
                </a:cubicBezTo>
                <a:cubicBezTo>
                  <a:pt x="1802554" y="247500"/>
                  <a:pt x="1812221" y="252718"/>
                  <a:pt x="1817914" y="261258"/>
                </a:cubicBezTo>
                <a:cubicBezTo>
                  <a:pt x="1826915" y="274760"/>
                  <a:pt x="1828211" y="293326"/>
                  <a:pt x="1839685" y="304800"/>
                </a:cubicBezTo>
                <a:cubicBezTo>
                  <a:pt x="1851160" y="316275"/>
                  <a:pt x="1870023" y="317140"/>
                  <a:pt x="1883228" y="326572"/>
                </a:cubicBezTo>
                <a:cubicBezTo>
                  <a:pt x="1895755" y="335520"/>
                  <a:pt x="1902428" y="351753"/>
                  <a:pt x="1915885" y="359229"/>
                </a:cubicBezTo>
                <a:cubicBezTo>
                  <a:pt x="1935946" y="370374"/>
                  <a:pt x="1981200" y="381000"/>
                  <a:pt x="1981200" y="381000"/>
                </a:cubicBezTo>
                <a:cubicBezTo>
                  <a:pt x="1988457" y="388257"/>
                  <a:pt x="1993791" y="398182"/>
                  <a:pt x="2002971" y="402772"/>
                </a:cubicBezTo>
                <a:cubicBezTo>
                  <a:pt x="2023497" y="413035"/>
                  <a:pt x="2068285" y="424543"/>
                  <a:pt x="2068285" y="424543"/>
                </a:cubicBezTo>
                <a:cubicBezTo>
                  <a:pt x="2104051" y="400700"/>
                  <a:pt x="2148518" y="369107"/>
                  <a:pt x="2188028" y="359229"/>
                </a:cubicBezTo>
                <a:cubicBezTo>
                  <a:pt x="2242703" y="345560"/>
                  <a:pt x="2217378" y="353074"/>
                  <a:pt x="2264228" y="337458"/>
                </a:cubicBezTo>
                <a:cubicBezTo>
                  <a:pt x="2304002" y="397117"/>
                  <a:pt x="2280151" y="358417"/>
                  <a:pt x="2329543" y="457200"/>
                </a:cubicBezTo>
                <a:cubicBezTo>
                  <a:pt x="2341262" y="480637"/>
                  <a:pt x="2355134" y="512885"/>
                  <a:pt x="2373085" y="533400"/>
                </a:cubicBezTo>
                <a:cubicBezTo>
                  <a:pt x="2406191" y="571236"/>
                  <a:pt x="2428871" y="579658"/>
                  <a:pt x="2449285" y="620486"/>
                </a:cubicBezTo>
                <a:cubicBezTo>
                  <a:pt x="2454417" y="630749"/>
                  <a:pt x="2454267" y="643304"/>
                  <a:pt x="2460171" y="653143"/>
                </a:cubicBezTo>
                <a:cubicBezTo>
                  <a:pt x="2465452" y="661944"/>
                  <a:pt x="2475785" y="666704"/>
                  <a:pt x="2481943" y="674915"/>
                </a:cubicBezTo>
                <a:cubicBezTo>
                  <a:pt x="2497642" y="695848"/>
                  <a:pt x="2515767" y="715935"/>
                  <a:pt x="2525485" y="740229"/>
                </a:cubicBezTo>
                <a:cubicBezTo>
                  <a:pt x="2542739" y="783364"/>
                  <a:pt x="2550603" y="811401"/>
                  <a:pt x="2579914" y="849086"/>
                </a:cubicBezTo>
                <a:cubicBezTo>
                  <a:pt x="2606222" y="882910"/>
                  <a:pt x="2633609" y="900243"/>
                  <a:pt x="2667000" y="925286"/>
                </a:cubicBezTo>
                <a:cubicBezTo>
                  <a:pt x="2674257" y="936172"/>
                  <a:pt x="2676079" y="954770"/>
                  <a:pt x="2688771" y="957943"/>
                </a:cubicBezTo>
                <a:cubicBezTo>
                  <a:pt x="2706802" y="962451"/>
                  <a:pt x="2720552" y="907457"/>
                  <a:pt x="2721428" y="903515"/>
                </a:cubicBezTo>
                <a:cubicBezTo>
                  <a:pt x="2723404" y="894623"/>
                  <a:pt x="2730947" y="823923"/>
                  <a:pt x="2743200" y="805543"/>
                </a:cubicBezTo>
                <a:cubicBezTo>
                  <a:pt x="2751739" y="792734"/>
                  <a:pt x="2764971" y="783772"/>
                  <a:pt x="2775857" y="772886"/>
                </a:cubicBezTo>
                <a:cubicBezTo>
                  <a:pt x="2786743" y="780143"/>
                  <a:pt x="2800138" y="784607"/>
                  <a:pt x="2808514" y="794658"/>
                </a:cubicBezTo>
                <a:cubicBezTo>
                  <a:pt x="2850235" y="844723"/>
                  <a:pt x="2811454" y="842610"/>
                  <a:pt x="2852057" y="903515"/>
                </a:cubicBezTo>
                <a:lnTo>
                  <a:pt x="2873828" y="936172"/>
                </a:lnTo>
                <a:lnTo>
                  <a:pt x="2906485" y="1066800"/>
                </a:lnTo>
                <a:cubicBezTo>
                  <a:pt x="2911104" y="1085277"/>
                  <a:pt x="2919581" y="1123912"/>
                  <a:pt x="2928257" y="1143000"/>
                </a:cubicBezTo>
                <a:cubicBezTo>
                  <a:pt x="2941687" y="1172546"/>
                  <a:pt x="2961537" y="1199296"/>
                  <a:pt x="2971800" y="1230086"/>
                </a:cubicBezTo>
                <a:cubicBezTo>
                  <a:pt x="2985930" y="1272480"/>
                  <a:pt x="2974571" y="1254629"/>
                  <a:pt x="3004457" y="1284515"/>
                </a:cubicBezTo>
                <a:cubicBezTo>
                  <a:pt x="3011714" y="1302658"/>
                  <a:pt x="3016533" y="1321977"/>
                  <a:pt x="3026228" y="1338943"/>
                </a:cubicBezTo>
                <a:cubicBezTo>
                  <a:pt x="3031320" y="1347854"/>
                  <a:pt x="3041842" y="1352504"/>
                  <a:pt x="3048000" y="1360715"/>
                </a:cubicBezTo>
                <a:cubicBezTo>
                  <a:pt x="3070153" y="1390252"/>
                  <a:pt x="3097653" y="1440370"/>
                  <a:pt x="3124200" y="1469572"/>
                </a:cubicBezTo>
                <a:cubicBezTo>
                  <a:pt x="3148363" y="1496151"/>
                  <a:pt x="3175000" y="1520372"/>
                  <a:pt x="3200400" y="1545772"/>
                </a:cubicBezTo>
                <a:cubicBezTo>
                  <a:pt x="3243636" y="1589008"/>
                  <a:pt x="3218122" y="1574695"/>
                  <a:pt x="3276600" y="1589315"/>
                </a:cubicBezTo>
                <a:cubicBezTo>
                  <a:pt x="3291114" y="1578429"/>
                  <a:pt x="3306205" y="1568273"/>
                  <a:pt x="3320143" y="1556658"/>
                </a:cubicBezTo>
                <a:cubicBezTo>
                  <a:pt x="3328027" y="1550088"/>
                  <a:pt x="3333704" y="1541044"/>
                  <a:pt x="3341914" y="1534886"/>
                </a:cubicBezTo>
                <a:cubicBezTo>
                  <a:pt x="3440394" y="1461025"/>
                  <a:pt x="3379066" y="1519504"/>
                  <a:pt x="3429000" y="1469572"/>
                </a:cubicBezTo>
                <a:cubicBezTo>
                  <a:pt x="3432628" y="1458686"/>
                  <a:pt x="3433982" y="1446754"/>
                  <a:pt x="3439885" y="1436915"/>
                </a:cubicBezTo>
                <a:cubicBezTo>
                  <a:pt x="3484715" y="1362197"/>
                  <a:pt x="3441703" y="1475002"/>
                  <a:pt x="3472543" y="1382486"/>
                </a:cubicBezTo>
                <a:cubicBezTo>
                  <a:pt x="3476171" y="1338943"/>
                  <a:pt x="3476245" y="1294957"/>
                  <a:pt x="3483428" y="1251858"/>
                </a:cubicBezTo>
                <a:cubicBezTo>
                  <a:pt x="3487201" y="1229221"/>
                  <a:pt x="3497943" y="1208315"/>
                  <a:pt x="3505200" y="1186543"/>
                </a:cubicBezTo>
                <a:lnTo>
                  <a:pt x="3516085" y="1153886"/>
                </a:lnTo>
                <a:cubicBezTo>
                  <a:pt x="3542193" y="1075561"/>
                  <a:pt x="3510510" y="1173400"/>
                  <a:pt x="3537857" y="1077686"/>
                </a:cubicBezTo>
                <a:cubicBezTo>
                  <a:pt x="3546388" y="1047827"/>
                  <a:pt x="3559015" y="1019349"/>
                  <a:pt x="3570514" y="990600"/>
                </a:cubicBezTo>
                <a:cubicBezTo>
                  <a:pt x="3571830" y="982703"/>
                  <a:pt x="3580376" y="910492"/>
                  <a:pt x="3592285" y="892629"/>
                </a:cubicBezTo>
                <a:cubicBezTo>
                  <a:pt x="3600825" y="879820"/>
                  <a:pt x="3613254" y="869991"/>
                  <a:pt x="3624943" y="859972"/>
                </a:cubicBezTo>
                <a:cubicBezTo>
                  <a:pt x="3638718" y="848165"/>
                  <a:pt x="3652258" y="835429"/>
                  <a:pt x="3668485" y="827315"/>
                </a:cubicBezTo>
                <a:cubicBezTo>
                  <a:pt x="3689012" y="817052"/>
                  <a:pt x="3733800" y="805543"/>
                  <a:pt x="3733800" y="805543"/>
                </a:cubicBezTo>
                <a:cubicBezTo>
                  <a:pt x="3744686" y="809172"/>
                  <a:pt x="3756618" y="822333"/>
                  <a:pt x="3766457" y="816429"/>
                </a:cubicBezTo>
                <a:cubicBezTo>
                  <a:pt x="3792429" y="800845"/>
                  <a:pt x="3797432" y="708457"/>
                  <a:pt x="3799114" y="696686"/>
                </a:cubicBezTo>
                <a:cubicBezTo>
                  <a:pt x="3802743" y="638629"/>
                  <a:pt x="3804961" y="580467"/>
                  <a:pt x="3810000" y="522515"/>
                </a:cubicBezTo>
                <a:cubicBezTo>
                  <a:pt x="3816650" y="446037"/>
                  <a:pt x="3819462" y="450584"/>
                  <a:pt x="3842657" y="381000"/>
                </a:cubicBezTo>
                <a:cubicBezTo>
                  <a:pt x="3846286" y="370114"/>
                  <a:pt x="3847178" y="357890"/>
                  <a:pt x="3853543" y="348343"/>
                </a:cubicBezTo>
                <a:cubicBezTo>
                  <a:pt x="3860800" y="337457"/>
                  <a:pt x="3870001" y="327641"/>
                  <a:pt x="3875314" y="315686"/>
                </a:cubicBezTo>
                <a:cubicBezTo>
                  <a:pt x="3884634" y="294715"/>
                  <a:pt x="3889828" y="272143"/>
                  <a:pt x="3897085" y="250372"/>
                </a:cubicBezTo>
                <a:lnTo>
                  <a:pt x="3918857" y="185058"/>
                </a:lnTo>
                <a:cubicBezTo>
                  <a:pt x="3930119" y="151273"/>
                  <a:pt x="3931336" y="142488"/>
                  <a:pt x="3951514" y="108858"/>
                </a:cubicBezTo>
                <a:cubicBezTo>
                  <a:pt x="3981803" y="58376"/>
                  <a:pt x="3990292" y="38491"/>
                  <a:pt x="4038600" y="10886"/>
                </a:cubicBezTo>
                <a:cubicBezTo>
                  <a:pt x="4048563" y="5193"/>
                  <a:pt x="4060371" y="3629"/>
                  <a:pt x="4071257" y="0"/>
                </a:cubicBezTo>
                <a:cubicBezTo>
                  <a:pt x="4186179" y="57462"/>
                  <a:pt x="4028596" y="-35106"/>
                  <a:pt x="4136571" y="108858"/>
                </a:cubicBezTo>
                <a:cubicBezTo>
                  <a:pt x="4147457" y="123372"/>
                  <a:pt x="4159164" y="137304"/>
                  <a:pt x="4169228" y="152400"/>
                </a:cubicBezTo>
                <a:cubicBezTo>
                  <a:pt x="4180964" y="170005"/>
                  <a:pt x="4189587" y="189612"/>
                  <a:pt x="4201885" y="206829"/>
                </a:cubicBezTo>
                <a:cubicBezTo>
                  <a:pt x="4207850" y="215180"/>
                  <a:pt x="4217087" y="220716"/>
                  <a:pt x="4223657" y="228600"/>
                </a:cubicBezTo>
                <a:cubicBezTo>
                  <a:pt x="4235272" y="242538"/>
                  <a:pt x="4245769" y="257379"/>
                  <a:pt x="4256314" y="272143"/>
                </a:cubicBezTo>
                <a:cubicBezTo>
                  <a:pt x="4290644" y="320206"/>
                  <a:pt x="4263447" y="290162"/>
                  <a:pt x="4299857" y="326572"/>
                </a:cubicBezTo>
                <a:cubicBezTo>
                  <a:pt x="4310743" y="315686"/>
                  <a:pt x="4322659" y="305742"/>
                  <a:pt x="4332514" y="293915"/>
                </a:cubicBezTo>
                <a:cubicBezTo>
                  <a:pt x="4340889" y="283864"/>
                  <a:pt x="4344439" y="269873"/>
                  <a:pt x="4354285" y="261258"/>
                </a:cubicBezTo>
                <a:cubicBezTo>
                  <a:pt x="4373977" y="244027"/>
                  <a:pt x="4419600" y="217715"/>
                  <a:pt x="4419600" y="217715"/>
                </a:cubicBezTo>
                <a:cubicBezTo>
                  <a:pt x="4441371" y="221343"/>
                  <a:pt x="4464248" y="220850"/>
                  <a:pt x="4484914" y="228600"/>
                </a:cubicBezTo>
                <a:cubicBezTo>
                  <a:pt x="4508486" y="237439"/>
                  <a:pt x="4510497" y="264166"/>
                  <a:pt x="4517571" y="283029"/>
                </a:cubicBezTo>
                <a:cubicBezTo>
                  <a:pt x="4524432" y="301325"/>
                  <a:pt x="4532086" y="319315"/>
                  <a:pt x="4539343" y="337458"/>
                </a:cubicBezTo>
                <a:cubicBezTo>
                  <a:pt x="4542971" y="359229"/>
                  <a:pt x="4545440" y="381226"/>
                  <a:pt x="4550228" y="402772"/>
                </a:cubicBezTo>
                <a:cubicBezTo>
                  <a:pt x="4552717" y="413973"/>
                  <a:pt x="4558331" y="424297"/>
                  <a:pt x="4561114" y="435429"/>
                </a:cubicBezTo>
                <a:cubicBezTo>
                  <a:pt x="4569552" y="469179"/>
                  <a:pt x="4569063" y="492107"/>
                  <a:pt x="4582885" y="522515"/>
                </a:cubicBezTo>
                <a:cubicBezTo>
                  <a:pt x="4596315" y="552061"/>
                  <a:pt x="4611914" y="580572"/>
                  <a:pt x="4626428" y="609600"/>
                </a:cubicBezTo>
                <a:cubicBezTo>
                  <a:pt x="4641326" y="639395"/>
                  <a:pt x="4649458" y="660158"/>
                  <a:pt x="4669971" y="685800"/>
                </a:cubicBezTo>
                <a:cubicBezTo>
                  <a:pt x="4676382" y="693814"/>
                  <a:pt x="4684486" y="700315"/>
                  <a:pt x="4691743" y="707572"/>
                </a:cubicBezTo>
                <a:cubicBezTo>
                  <a:pt x="4722962" y="686758"/>
                  <a:pt x="4731913" y="683875"/>
                  <a:pt x="4757057" y="653143"/>
                </a:cubicBezTo>
                <a:cubicBezTo>
                  <a:pt x="4780034" y="625060"/>
                  <a:pt x="4802243" y="596249"/>
                  <a:pt x="4822371" y="566058"/>
                </a:cubicBezTo>
                <a:cubicBezTo>
                  <a:pt x="4829628" y="555172"/>
                  <a:pt x="4835767" y="543451"/>
                  <a:pt x="4844143" y="533400"/>
                </a:cubicBezTo>
                <a:cubicBezTo>
                  <a:pt x="4870336" y="501969"/>
                  <a:pt x="4877346" y="500379"/>
                  <a:pt x="4909457" y="478972"/>
                </a:cubicBezTo>
                <a:cubicBezTo>
                  <a:pt x="4960257" y="482601"/>
                  <a:pt x="5012448" y="477506"/>
                  <a:pt x="5061857" y="489858"/>
                </a:cubicBezTo>
                <a:cubicBezTo>
                  <a:pt x="5091559" y="497283"/>
                  <a:pt x="5069843" y="548881"/>
                  <a:pt x="5116285" y="533400"/>
                </a:cubicBezTo>
                <a:cubicBezTo>
                  <a:pt x="5123170" y="531105"/>
                  <a:pt x="5116285" y="518886"/>
                  <a:pt x="5116285" y="511629"/>
                </a:cubicBezTo>
              </a:path>
            </a:pathLst>
          </a:cu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12229" y="342705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-&gt;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2548" y="1622365"/>
            <a:ext cx="181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Stimulus feature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509657" y="2329544"/>
            <a:ext cx="4604658" cy="729343"/>
            <a:chOff x="5889171" y="3113314"/>
            <a:chExt cx="4604658" cy="72934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889171" y="3842657"/>
              <a:ext cx="46046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477000" y="3113314"/>
              <a:ext cx="0" cy="7293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792686" y="3113314"/>
              <a:ext cx="0" cy="7293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879771" y="3113314"/>
              <a:ext cx="0" cy="7293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338457" y="3113314"/>
              <a:ext cx="0" cy="7293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01743" y="3113314"/>
              <a:ext cx="0" cy="7293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9361714" y="3113314"/>
              <a:ext cx="0" cy="7293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916885" y="3113314"/>
              <a:ext cx="0" cy="7293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8532383" y="358140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-&gt;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05745" y="1622365"/>
            <a:ext cx="181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Recorded spikes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" y="211437"/>
            <a:ext cx="11269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2. Using decoders/classifiers to determine what information can be read out from a neural population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18314" y="1960212"/>
            <a:ext cx="1197429" cy="1098675"/>
            <a:chOff x="5018314" y="1960212"/>
            <a:chExt cx="1197429" cy="1098675"/>
          </a:xfrm>
        </p:grpSpPr>
        <p:sp>
          <p:nvSpPr>
            <p:cNvPr id="19" name="Right Arrow 18"/>
            <p:cNvSpPr/>
            <p:nvPr/>
          </p:nvSpPr>
          <p:spPr>
            <a:xfrm>
              <a:off x="5018314" y="2492829"/>
              <a:ext cx="1197429" cy="5660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50972" y="1960212"/>
              <a:ext cx="1045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007428" y="1960211"/>
            <a:ext cx="1197429" cy="1098676"/>
            <a:chOff x="5007428" y="1960211"/>
            <a:chExt cx="1197429" cy="1098676"/>
          </a:xfrm>
        </p:grpSpPr>
        <p:sp>
          <p:nvSpPr>
            <p:cNvPr id="22" name="Right Arrow 21"/>
            <p:cNvSpPr/>
            <p:nvPr/>
          </p:nvSpPr>
          <p:spPr>
            <a:xfrm rot="10800000">
              <a:off x="5007428" y="2492829"/>
              <a:ext cx="1197429" cy="5660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50972" y="1960211"/>
              <a:ext cx="1045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04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54779" y="1114425"/>
            <a:ext cx="4336862" cy="4761310"/>
            <a:chOff x="311879" y="857250"/>
            <a:chExt cx="4336862" cy="47613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8" b="9221"/>
            <a:stretch/>
          </p:blipFill>
          <p:spPr>
            <a:xfrm>
              <a:off x="311879" y="857250"/>
              <a:ext cx="4317926" cy="321183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835"/>
            <a:stretch/>
          </p:blipFill>
          <p:spPr>
            <a:xfrm>
              <a:off x="434340" y="3938930"/>
              <a:ext cx="4214401" cy="9563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06"/>
            <a:stretch/>
          </p:blipFill>
          <p:spPr>
            <a:xfrm>
              <a:off x="582930" y="4662235"/>
              <a:ext cx="1169670" cy="95632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972705" y="1223010"/>
            <a:ext cx="2830237" cy="3600450"/>
            <a:chOff x="4972705" y="1223010"/>
            <a:chExt cx="2830237" cy="3600450"/>
          </a:xfrm>
        </p:grpSpPr>
        <p:sp>
          <p:nvSpPr>
            <p:cNvPr id="22" name="Right Brace 21"/>
            <p:cNvSpPr/>
            <p:nvPr/>
          </p:nvSpPr>
          <p:spPr>
            <a:xfrm>
              <a:off x="4972705" y="1223010"/>
              <a:ext cx="285095" cy="3600450"/>
            </a:xfrm>
            <a:prstGeom prst="rightBrace">
              <a:avLst>
                <a:gd name="adj1" fmla="val 52434"/>
                <a:gd name="adj2" fmla="val 50000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60670" y="2653903"/>
              <a:ext cx="2442272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Train linear classifier</a:t>
              </a:r>
            </a:p>
            <a:p>
              <a:r>
                <a:rPr lang="en-US" sz="1400" dirty="0">
                  <a:latin typeface="Myriad Pro" panose="020B0503030403020204" pitchFamily="34" charset="0"/>
                </a:rPr>
                <a:t>to predict behavior from</a:t>
              </a:r>
            </a:p>
            <a:p>
              <a:r>
                <a:rPr lang="en-US" sz="1400" dirty="0">
                  <a:latin typeface="Myriad Pro" panose="020B0503030403020204" pitchFamily="34" charset="0"/>
                </a:rPr>
                <a:t>imaged activity of neurons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yriad Pro" panose="020B0503030403020204" pitchFamily="34" charset="0"/>
                </a:rPr>
                <a:t>SVM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yriad Pro" panose="020B0503030403020204" pitchFamily="34" charset="0"/>
                </a:rPr>
                <a:t>Naïve Bayes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yriad Pro" panose="020B0503030403020204" pitchFamily="34" charset="0"/>
                </a:rPr>
                <a:t>Perceptron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yriad Pro" panose="020B0503030403020204" pitchFamily="34" charset="0"/>
                </a:rPr>
                <a:t>Fisher’s linear discriminant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578928" y="4381879"/>
            <a:ext cx="2462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Linear classifiers are a lot like neurons, in principle.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78928" y="1609921"/>
            <a:ext cx="2462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Why a linear classifier?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11409" y="2076255"/>
            <a:ext cx="2418750" cy="2250000"/>
            <a:chOff x="8411409" y="2076255"/>
            <a:chExt cx="2418750" cy="2250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1409" y="2076255"/>
              <a:ext cx="2418750" cy="2250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126163" y="2381786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Myriad Pro" panose="020B0503030403020204" pitchFamily="34" charset="0"/>
                </a:rPr>
                <a:t>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603022" y="2914489"/>
                  <a:ext cx="601092" cy="4937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11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022" y="2914489"/>
                  <a:ext cx="601092" cy="4937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9790975" y="2566451"/>
              <a:ext cx="901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threshold</a:t>
              </a:r>
              <a:endParaRPr lang="en-US" dirty="0">
                <a:latin typeface="Myriad Pro" panose="020B0503030403020204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 flipH="1">
            <a:off x="1767360" y="1182066"/>
            <a:ext cx="51735" cy="3697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15619" y="5421631"/>
            <a:ext cx="401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yriad Pro" panose="020B0503030403020204" pitchFamily="34" charset="0"/>
              </a:rPr>
              <a:t>r</a:t>
            </a:r>
            <a:r>
              <a:rPr lang="en-US" baseline="-25000" dirty="0" err="1">
                <a:latin typeface="Myriad Pro" panose="020B0503030403020204" pitchFamily="34" charset="0"/>
              </a:rPr>
              <a:t>i</a:t>
            </a:r>
            <a:r>
              <a:rPr lang="en-US" dirty="0">
                <a:latin typeface="Myriad Pro" panose="020B0503030403020204" pitchFamily="34" charset="0"/>
              </a:rPr>
              <a:t> (t)  =  w</a:t>
            </a:r>
            <a:r>
              <a:rPr lang="en-US" baseline="-25000" dirty="0">
                <a:latin typeface="Myriad Pro" panose="020B0503030403020204" pitchFamily="34" charset="0"/>
              </a:rPr>
              <a:t>1</a:t>
            </a:r>
            <a:r>
              <a:rPr lang="en-US" dirty="0">
                <a:latin typeface="Myriad Pro" panose="020B0503030403020204" pitchFamily="34" charset="0"/>
              </a:rPr>
              <a:t> x</a:t>
            </a:r>
            <a:r>
              <a:rPr lang="en-US" baseline="-25000" dirty="0">
                <a:latin typeface="Myriad Pro" panose="020B0503030403020204" pitchFamily="34" charset="0"/>
              </a:rPr>
              <a:t>1</a:t>
            </a:r>
            <a:r>
              <a:rPr lang="en-US" dirty="0">
                <a:latin typeface="Myriad Pro" panose="020B0503030403020204" pitchFamily="34" charset="0"/>
              </a:rPr>
              <a:t>(t) + w</a:t>
            </a:r>
            <a:r>
              <a:rPr lang="en-US" baseline="-25000" dirty="0">
                <a:latin typeface="Myriad Pro" panose="020B0503030403020204" pitchFamily="34" charset="0"/>
              </a:rPr>
              <a:t>2</a:t>
            </a:r>
            <a:r>
              <a:rPr lang="en-US" dirty="0">
                <a:latin typeface="Myriad Pro" panose="020B0503030403020204" pitchFamily="34" charset="0"/>
              </a:rPr>
              <a:t> x</a:t>
            </a:r>
            <a:r>
              <a:rPr lang="en-US" baseline="-25000" dirty="0">
                <a:latin typeface="Myriad Pro" panose="020B0503030403020204" pitchFamily="34" charset="0"/>
              </a:rPr>
              <a:t>2</a:t>
            </a:r>
            <a:r>
              <a:rPr lang="en-US" dirty="0">
                <a:latin typeface="Myriad Pro" panose="020B0503030403020204" pitchFamily="34" charset="0"/>
              </a:rPr>
              <a:t>(t) + … + </a:t>
            </a:r>
            <a:r>
              <a:rPr lang="en-US" dirty="0" err="1">
                <a:latin typeface="Myriad Pro" panose="020B0503030403020204" pitchFamily="34" charset="0"/>
              </a:rPr>
              <a:t>w</a:t>
            </a:r>
            <a:r>
              <a:rPr lang="en-US" baseline="-25000" dirty="0" err="1">
                <a:latin typeface="Myriad Pro" panose="020B0503030403020204" pitchFamily="34" charset="0"/>
              </a:rPr>
              <a:t>n</a:t>
            </a:r>
            <a:r>
              <a:rPr lang="en-US" dirty="0">
                <a:latin typeface="Myriad Pro" panose="020B0503030403020204" pitchFamily="34" charset="0"/>
              </a:rPr>
              <a:t> </a:t>
            </a:r>
            <a:r>
              <a:rPr lang="en-US" dirty="0" err="1">
                <a:latin typeface="Myriad Pro" panose="020B0503030403020204" pitchFamily="34" charset="0"/>
              </a:rPr>
              <a:t>x</a:t>
            </a:r>
            <a:r>
              <a:rPr lang="en-US" baseline="-25000" dirty="0" err="1">
                <a:latin typeface="Myriad Pro" panose="020B0503030403020204" pitchFamily="34" charset="0"/>
              </a:rPr>
              <a:t>n</a:t>
            </a:r>
            <a:r>
              <a:rPr lang="en-US" dirty="0">
                <a:latin typeface="Myriad Pro" panose="020B0503030403020204" pitchFamily="34" charset="0"/>
              </a:rPr>
              <a:t>(t)</a:t>
            </a:r>
            <a:endParaRPr lang="en-US" baseline="-25000" dirty="0">
              <a:latin typeface="Myriad Pro" panose="020B05030304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C112D-032F-9D71-DBB3-61B2C76A049A}"/>
              </a:ext>
            </a:extLst>
          </p:cNvPr>
          <p:cNvSpPr txBox="1"/>
          <p:nvPr/>
        </p:nvSpPr>
        <p:spPr>
          <a:xfrm>
            <a:off x="182880" y="211437"/>
            <a:ext cx="11269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2. Using decoders/classifiers to determine what information can be read out from a neural population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20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90849" y="2076255"/>
            <a:ext cx="2418750" cy="2250000"/>
            <a:chOff x="8411409" y="2076255"/>
            <a:chExt cx="2418750" cy="2250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1409" y="2076255"/>
              <a:ext cx="2418750" cy="2250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126163" y="2381786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Myriad Pro" panose="020B0503030403020204" pitchFamily="34" charset="0"/>
                </a:rPr>
                <a:t>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603022" y="2914489"/>
                  <a:ext cx="601092" cy="4937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11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022" y="2914489"/>
                  <a:ext cx="601092" cy="4937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9790975" y="2566451"/>
              <a:ext cx="901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threshold</a:t>
              </a:r>
              <a:endParaRPr lang="en-US" dirty="0">
                <a:latin typeface="Myriad Pro" panose="020B0503030403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02480" y="1249680"/>
            <a:ext cx="7216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Be sure to make sure your test set is truly independent of your training set!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"/>
          <a:stretch/>
        </p:blipFill>
        <p:spPr>
          <a:xfrm>
            <a:off x="6762426" y="2426772"/>
            <a:ext cx="2896954" cy="2932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E9E6CF-5770-3CA0-7F7B-62AE00C6C5BD}"/>
              </a:ext>
            </a:extLst>
          </p:cNvPr>
          <p:cNvSpPr txBox="1"/>
          <p:nvPr/>
        </p:nvSpPr>
        <p:spPr>
          <a:xfrm>
            <a:off x="182880" y="211437"/>
            <a:ext cx="11269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2. Using decoders/classifiers to determine what information can be read out from a neural population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8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" y="285750"/>
            <a:ext cx="932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We can try to decode current behavior from the activity of neurons: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679939" y="1670168"/>
            <a:ext cx="129558" cy="2713395"/>
            <a:chOff x="1679939" y="1670168"/>
            <a:chExt cx="129558" cy="2713395"/>
          </a:xfrm>
        </p:grpSpPr>
        <p:sp>
          <p:nvSpPr>
            <p:cNvPr id="31" name="Rectangle 30"/>
            <p:cNvSpPr/>
            <p:nvPr/>
          </p:nvSpPr>
          <p:spPr>
            <a:xfrm flipH="1">
              <a:off x="1721857" y="1670168"/>
              <a:ext cx="45719" cy="20782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Down Arrow 31"/>
            <p:cNvSpPr/>
            <p:nvPr/>
          </p:nvSpPr>
          <p:spPr>
            <a:xfrm rot="10800000">
              <a:off x="1679939" y="4078482"/>
              <a:ext cx="129558" cy="305081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63570" y="964299"/>
            <a:ext cx="5970501" cy="4629150"/>
            <a:chOff x="5363570" y="964299"/>
            <a:chExt cx="5970501" cy="462915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06"/>
            <a:stretch/>
          </p:blipFill>
          <p:spPr>
            <a:xfrm>
              <a:off x="9805972" y="1534766"/>
              <a:ext cx="1528099" cy="124937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570" y="964299"/>
              <a:ext cx="4267200" cy="462915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297857" y="1802004"/>
            <a:ext cx="2329620" cy="3303802"/>
            <a:chOff x="1297857" y="1802004"/>
            <a:chExt cx="2329620" cy="330380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5"/>
            <a:stretch/>
          </p:blipFill>
          <p:spPr>
            <a:xfrm>
              <a:off x="1297857" y="1802004"/>
              <a:ext cx="2247900" cy="227541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06"/>
            <a:stretch/>
          </p:blipFill>
          <p:spPr>
            <a:xfrm>
              <a:off x="2369672" y="4077422"/>
              <a:ext cx="1257805" cy="1028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90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07" y="210936"/>
            <a:ext cx="9589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We can use decoding to ask when information appears in the system: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59491" y="2106673"/>
            <a:ext cx="3506537" cy="2252600"/>
            <a:chOff x="959491" y="2106673"/>
            <a:chExt cx="3506537" cy="2252600"/>
          </a:xfrm>
        </p:grpSpPr>
        <p:grpSp>
          <p:nvGrpSpPr>
            <p:cNvPr id="7" name="Group 6"/>
            <p:cNvGrpSpPr/>
            <p:nvPr/>
          </p:nvGrpSpPr>
          <p:grpSpPr>
            <a:xfrm>
              <a:off x="1531620" y="2106673"/>
              <a:ext cx="2016799" cy="1678675"/>
              <a:chOff x="1531620" y="2797791"/>
              <a:chExt cx="2016799" cy="167867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7" t="33780" r="22425" b="21670"/>
              <a:stretch/>
            </p:blipFill>
            <p:spPr>
              <a:xfrm>
                <a:off x="1574043" y="2797791"/>
                <a:ext cx="1974376" cy="1678675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531620" y="3714750"/>
                <a:ext cx="194310" cy="2252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959491" y="3836053"/>
              <a:ext cx="35065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How long does the animal take to determine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the sex of the intruder mouse?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33069" y="1534766"/>
            <a:ext cx="4775876" cy="3539321"/>
            <a:chOff x="5241579" y="1534766"/>
            <a:chExt cx="4775876" cy="353932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64"/>
            <a:stretch/>
          </p:blipFill>
          <p:spPr>
            <a:xfrm>
              <a:off x="6077784" y="1534766"/>
              <a:ext cx="3939671" cy="3231544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077784" y="2268349"/>
              <a:ext cx="268425" cy="201986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41579" y="2616563"/>
              <a:ext cx="104451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Accuracy in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predicting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sex of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intruder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mouse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89470" y="4766310"/>
              <a:ext cx="2319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Time relative to contact (sec)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7410734" y="1787858"/>
            <a:ext cx="3057267" cy="265330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83382" y="1226989"/>
            <a:ext cx="4923088" cy="3669092"/>
            <a:chOff x="783382" y="1226989"/>
            <a:chExt cx="4923088" cy="366909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5"/>
            <a:stretch/>
          </p:blipFill>
          <p:spPr>
            <a:xfrm>
              <a:off x="1675046" y="2620663"/>
              <a:ext cx="2247900" cy="22754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83382" y="1226989"/>
              <a:ext cx="4923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yriad Pro" panose="020B0503030403020204" pitchFamily="34" charset="0"/>
                </a:rPr>
                <a:t>Predict future behavior from current neural activity (“preparatory activity”)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57930" y="1226989"/>
            <a:ext cx="4340500" cy="3669092"/>
            <a:chOff x="5957930" y="1226989"/>
            <a:chExt cx="4340500" cy="36690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5"/>
            <a:stretch/>
          </p:blipFill>
          <p:spPr>
            <a:xfrm>
              <a:off x="6598134" y="2620663"/>
              <a:ext cx="2247900" cy="227541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957930" y="1226989"/>
              <a:ext cx="4340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yriad Pro" panose="020B0503030403020204" pitchFamily="34" charset="0"/>
                </a:rPr>
                <a:t>Predict past inputs from current neural activity (“memory trace”)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2870" y="210936"/>
            <a:ext cx="11917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We can investigate the appearance and disappearance of predictable states in the network: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62104" y="1974830"/>
            <a:ext cx="344966" cy="2592281"/>
            <a:chOff x="1862104" y="1711940"/>
            <a:chExt cx="344966" cy="2592281"/>
          </a:xfrm>
        </p:grpSpPr>
        <p:sp>
          <p:nvSpPr>
            <p:cNvPr id="31" name="Rectangle 30"/>
            <p:cNvSpPr/>
            <p:nvPr/>
          </p:nvSpPr>
          <p:spPr>
            <a:xfrm flipH="1">
              <a:off x="1907460" y="2225937"/>
              <a:ext cx="45719" cy="20782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Brace 2"/>
            <p:cNvSpPr/>
            <p:nvPr/>
          </p:nvSpPr>
          <p:spPr>
            <a:xfrm rot="16200000">
              <a:off x="1943867" y="1987301"/>
              <a:ext cx="181441" cy="20853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62104" y="1711940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Myriad Pro" panose="020B0503030403020204" pitchFamily="34" charset="0"/>
                </a:rPr>
                <a:t>dt</a:t>
              </a:r>
              <a:endParaRPr lang="en-US" sz="1400" dirty="0">
                <a:latin typeface="Myriad Pro" panose="020B0503030403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57128" y="2488827"/>
            <a:ext cx="129558" cy="2713395"/>
            <a:chOff x="2057128" y="2225937"/>
            <a:chExt cx="129558" cy="2713395"/>
          </a:xfrm>
        </p:grpSpPr>
        <p:sp>
          <p:nvSpPr>
            <p:cNvPr id="32" name="Down Arrow 31"/>
            <p:cNvSpPr/>
            <p:nvPr/>
          </p:nvSpPr>
          <p:spPr>
            <a:xfrm rot="10800000">
              <a:off x="2057128" y="4634251"/>
              <a:ext cx="129558" cy="305081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2121907" y="2225937"/>
              <a:ext cx="0" cy="2407254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6968072" y="1974830"/>
            <a:ext cx="344966" cy="2592281"/>
            <a:chOff x="2044984" y="1711940"/>
            <a:chExt cx="344966" cy="2592281"/>
          </a:xfrm>
        </p:grpSpPr>
        <p:sp>
          <p:nvSpPr>
            <p:cNvPr id="27" name="Rectangle 26"/>
            <p:cNvSpPr/>
            <p:nvPr/>
          </p:nvSpPr>
          <p:spPr>
            <a:xfrm flipH="1">
              <a:off x="2341800" y="2225937"/>
              <a:ext cx="45719" cy="20782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ight Brace 27"/>
            <p:cNvSpPr/>
            <p:nvPr/>
          </p:nvSpPr>
          <p:spPr>
            <a:xfrm rot="16200000">
              <a:off x="2169596" y="1964366"/>
              <a:ext cx="170233" cy="26561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44984" y="1711940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Myriad Pro" panose="020B0503030403020204" pitchFamily="34" charset="0"/>
                </a:rPr>
                <a:t>dt</a:t>
              </a:r>
              <a:endParaRPr lang="en-US" sz="1400" dirty="0">
                <a:latin typeface="Myriad Pro" panose="020B0503030403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980216" y="2488827"/>
            <a:ext cx="129558" cy="2713395"/>
            <a:chOff x="2057128" y="2225937"/>
            <a:chExt cx="129558" cy="2713395"/>
          </a:xfrm>
        </p:grpSpPr>
        <p:sp>
          <p:nvSpPr>
            <p:cNvPr id="35" name="Down Arrow 34"/>
            <p:cNvSpPr/>
            <p:nvPr/>
          </p:nvSpPr>
          <p:spPr>
            <a:xfrm rot="10800000">
              <a:off x="2057128" y="4634251"/>
              <a:ext cx="129558" cy="305081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2121907" y="2225937"/>
              <a:ext cx="0" cy="2407254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28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875" t="12000" r="15875" b="6223"/>
          <a:stretch/>
        </p:blipFill>
        <p:spPr>
          <a:xfrm>
            <a:off x="304800" y="952500"/>
            <a:ext cx="7696200" cy="5187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96636"/>
            <a:ext cx="450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Does choice of decoder matter?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2316" y="3994484"/>
            <a:ext cx="255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Among linear decoders,</a:t>
            </a:r>
          </a:p>
          <a:p>
            <a:r>
              <a:rPr lang="en-US" dirty="0">
                <a:latin typeface="Myriad Pro" panose="020B0503030403020204" pitchFamily="34" charset="0"/>
              </a:rPr>
              <a:t>hopefully not too much?</a:t>
            </a:r>
          </a:p>
        </p:txBody>
      </p:sp>
    </p:spTree>
    <p:extLst>
      <p:ext uri="{BB962C8B-B14F-4D97-AF65-F5344CB8AC3E}">
        <p14:creationId xmlns:p14="http://schemas.microsoft.com/office/powerpoint/2010/main" val="127994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" y="285750"/>
            <a:ext cx="4305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So you’ve collected some data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20315" t="37321" r="14632" b="31801"/>
          <a:stretch/>
        </p:blipFill>
        <p:spPr>
          <a:xfrm>
            <a:off x="3565059" y="1570214"/>
            <a:ext cx="4278599" cy="114234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01822" y="2542117"/>
            <a:ext cx="11506722" cy="2713349"/>
            <a:chOff x="301822" y="3814231"/>
            <a:chExt cx="11506722" cy="2713349"/>
          </a:xfrm>
        </p:grpSpPr>
        <p:grpSp>
          <p:nvGrpSpPr>
            <p:cNvPr id="22" name="Group 21"/>
            <p:cNvGrpSpPr/>
            <p:nvPr/>
          </p:nvGrpSpPr>
          <p:grpSpPr>
            <a:xfrm>
              <a:off x="6932429" y="3814231"/>
              <a:ext cx="4876115" cy="2343239"/>
              <a:chOff x="6932429" y="4470537"/>
              <a:chExt cx="4876115" cy="2343239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51"/>
              <a:stretch/>
            </p:blipFill>
            <p:spPr>
              <a:xfrm>
                <a:off x="6932429" y="5807512"/>
                <a:ext cx="4876115" cy="1006264"/>
              </a:xfrm>
              <a:prstGeom prst="rect">
                <a:avLst/>
              </a:prstGeom>
            </p:spPr>
          </p:pic>
          <p:cxnSp>
            <p:nvCxnSpPr>
              <p:cNvPr id="20" name="Straight Arrow Connector 19"/>
              <p:cNvCxnSpPr/>
              <p:nvPr/>
            </p:nvCxnSpPr>
            <p:spPr>
              <a:xfrm>
                <a:off x="7635240" y="4470537"/>
                <a:ext cx="304295" cy="13437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8128447" y="5203521"/>
                <a:ext cx="17782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Myriad Pro" panose="020B0503030403020204" pitchFamily="34" charset="0"/>
                  </a:rPr>
                  <a:t>Behavior annotations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01822" y="3814231"/>
              <a:ext cx="4567771" cy="2713349"/>
              <a:chOff x="301822" y="4144651"/>
              <a:chExt cx="4567771" cy="2713349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1822" y="5488373"/>
                <a:ext cx="4567771" cy="1369627"/>
                <a:chOff x="301822" y="5208814"/>
                <a:chExt cx="4567771" cy="1369627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826" t="61288" r="1248"/>
                <a:stretch/>
              </p:blipFill>
              <p:spPr>
                <a:xfrm>
                  <a:off x="1199908" y="5208814"/>
                  <a:ext cx="3669685" cy="1369627"/>
                </a:xfrm>
                <a:prstGeom prst="rect">
                  <a:avLst/>
                </a:prstGeom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301822" y="5443588"/>
                  <a:ext cx="79842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Myriad Pro" panose="020B0503030403020204" pitchFamily="34" charset="0"/>
                    </a:rPr>
                    <a:t>50 - 300</a:t>
                  </a:r>
                </a:p>
                <a:p>
                  <a:pPr algn="ctr"/>
                  <a:r>
                    <a:rPr lang="en-US" sz="1400" dirty="0">
                      <a:latin typeface="Myriad Pro" panose="020B0503030403020204" pitchFamily="34" charset="0"/>
                    </a:rPr>
                    <a:t>neurons</a:t>
                  </a:r>
                </a:p>
              </p:txBody>
            </p:sp>
          </p:grpSp>
          <p:cxnSp>
            <p:nvCxnSpPr>
              <p:cNvPr id="25" name="Straight Arrow Connector 24"/>
              <p:cNvCxnSpPr/>
              <p:nvPr/>
            </p:nvCxnSpPr>
            <p:spPr>
              <a:xfrm flipH="1">
                <a:off x="3753208" y="4144651"/>
                <a:ext cx="201573" cy="11795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1585214" y="4882450"/>
                <a:ext cx="20688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Myriad Pro" panose="020B0503030403020204" pitchFamily="34" charset="0"/>
                  </a:rPr>
                  <a:t>Extracted calcium signals</a:t>
                </a: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5486313" y="3966725"/>
            <a:ext cx="99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Myriad Pro" panose="020B0503030403020204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011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" y="285750"/>
            <a:ext cx="409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Some things to keep in mind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1" y="1595120"/>
            <a:ext cx="627888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Shuffle your data to make a “control” decoder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Use F1 score instead of accuracy when your classes aren’t balanced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b="1" dirty="0"/>
              <a:t>Separate your training and test set cleanly! Don’t just randomly assign frames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Use dimensionality reduction when you don’t have a lot of training data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A decoder trained on one mouse can’t be run on another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"/>
          <a:stretch/>
        </p:blipFill>
        <p:spPr>
          <a:xfrm>
            <a:off x="7638966" y="1503062"/>
            <a:ext cx="2896954" cy="29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8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98694" y="447212"/>
            <a:ext cx="901914" cy="4355904"/>
            <a:chOff x="6015466" y="639717"/>
            <a:chExt cx="901914" cy="43559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60" r="16765"/>
            <a:stretch/>
          </p:blipFill>
          <p:spPr>
            <a:xfrm flipV="1">
              <a:off x="6378108" y="639717"/>
              <a:ext cx="248654" cy="409850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15466" y="4256957"/>
              <a:ext cx="9019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Response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to female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intruder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09280" y="1014657"/>
            <a:ext cx="1697403" cy="4098503"/>
            <a:chOff x="1313806" y="1207162"/>
            <a:chExt cx="1697403" cy="4098503"/>
          </a:xfrm>
        </p:grpSpPr>
        <p:grpSp>
          <p:nvGrpSpPr>
            <p:cNvPr id="6" name="Group 5"/>
            <p:cNvGrpSpPr/>
            <p:nvPr/>
          </p:nvGrpSpPr>
          <p:grpSpPr>
            <a:xfrm>
              <a:off x="2109295" y="1207162"/>
              <a:ext cx="901914" cy="4098503"/>
              <a:chOff x="5105157" y="1207162"/>
              <a:chExt cx="901914" cy="409850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105157" y="4256957"/>
                <a:ext cx="90191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Myriad Pro" panose="020B0503030403020204" pitchFamily="34" charset="0"/>
                  </a:rPr>
                  <a:t>Response</a:t>
                </a:r>
              </a:p>
              <a:p>
                <a:pPr algn="ctr"/>
                <a:r>
                  <a:rPr lang="en-US" sz="1400" dirty="0">
                    <a:latin typeface="Myriad Pro" panose="020B0503030403020204" pitchFamily="34" charset="0"/>
                  </a:rPr>
                  <a:t>to male</a:t>
                </a:r>
              </a:p>
              <a:p>
                <a:pPr algn="ctr"/>
                <a:r>
                  <a:rPr lang="en-US" sz="1400" dirty="0">
                    <a:latin typeface="Myriad Pro" panose="020B0503030403020204" pitchFamily="34" charset="0"/>
                  </a:rPr>
                  <a:t>intruder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360" r="16765"/>
              <a:stretch/>
            </p:blipFill>
            <p:spPr>
              <a:xfrm>
                <a:off x="5397168" y="1207162"/>
                <a:ext cx="248654" cy="4098503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313806" y="2827727"/>
              <a:ext cx="10658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N neurons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27433" y="5116270"/>
            <a:ext cx="4220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Averaged across all periods of social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Or only periods of sniffing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Or when the intruder is first introduced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Or while animals aren’t interacting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8"/>
          <a:stretch/>
        </p:blipFill>
        <p:spPr>
          <a:xfrm>
            <a:off x="291536" y="834850"/>
            <a:ext cx="6267166" cy="42783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4132" y="210935"/>
            <a:ext cx="1224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Measures of distance or similarity tell us how much two neural states resemble each other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variate Outlier Detection in Python | by Sergen Cansiz | Towards Data  Science">
            <a:extLst>
              <a:ext uri="{FF2B5EF4-FFF2-40B4-BE49-F238E27FC236}">
                <a16:creationId xmlns:a16="http://schemas.microsoft.com/office/drawing/2014/main" id="{5534A89C-E354-627E-82AB-F2D48EEF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6" r="49107"/>
          <a:stretch/>
        </p:blipFill>
        <p:spPr bwMode="auto">
          <a:xfrm>
            <a:off x="1006647" y="1561512"/>
            <a:ext cx="5089353" cy="438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5973C7A-911F-2148-02AD-0793A62EBA2E}"/>
              </a:ext>
            </a:extLst>
          </p:cNvPr>
          <p:cNvGrpSpPr/>
          <p:nvPr/>
        </p:nvGrpSpPr>
        <p:grpSpPr>
          <a:xfrm>
            <a:off x="6096000" y="1561512"/>
            <a:ext cx="5387455" cy="4727692"/>
            <a:chOff x="5901267" y="1273645"/>
            <a:chExt cx="5387455" cy="4727692"/>
          </a:xfrm>
        </p:grpSpPr>
        <p:pic>
          <p:nvPicPr>
            <p:cNvPr id="15" name="Picture 2" descr="Multivariate Outlier Detection in Python | by Sergen Cansiz | Towards Data  Science">
              <a:extLst>
                <a:ext uri="{FF2B5EF4-FFF2-40B4-BE49-F238E27FC236}">
                  <a16:creationId xmlns:a16="http://schemas.microsoft.com/office/drawing/2014/main" id="{E9EF00A1-9973-CBC7-747B-3B8F3D41D1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92" t="20756"/>
            <a:stretch/>
          </p:blipFill>
          <p:spPr bwMode="auto">
            <a:xfrm>
              <a:off x="5901267" y="1273645"/>
              <a:ext cx="4910857" cy="438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86CF103-DD53-E1DB-FA3D-450207D346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29" r="19309"/>
            <a:stretch/>
          </p:blipFill>
          <p:spPr bwMode="auto">
            <a:xfrm>
              <a:off x="6002867" y="5133240"/>
              <a:ext cx="5285855" cy="868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1B2FD7-6B2A-E80A-0DFD-D78A06FF979D}"/>
                </a:ext>
              </a:extLst>
            </p:cNvPr>
            <p:cNvSpPr/>
            <p:nvPr/>
          </p:nvSpPr>
          <p:spPr>
            <a:xfrm>
              <a:off x="8777873" y="5133240"/>
              <a:ext cx="764061" cy="830997"/>
            </a:xfrm>
            <a:custGeom>
              <a:avLst/>
              <a:gdLst>
                <a:gd name="connsiteX0" fmla="*/ 0 w 764061"/>
                <a:gd name="connsiteY0" fmla="*/ 127346 h 830997"/>
                <a:gd name="connsiteX1" fmla="*/ 127346 w 764061"/>
                <a:gd name="connsiteY1" fmla="*/ 0 h 830997"/>
                <a:gd name="connsiteX2" fmla="*/ 636715 w 764061"/>
                <a:gd name="connsiteY2" fmla="*/ 0 h 830997"/>
                <a:gd name="connsiteX3" fmla="*/ 764061 w 764061"/>
                <a:gd name="connsiteY3" fmla="*/ 127346 h 830997"/>
                <a:gd name="connsiteX4" fmla="*/ 764061 w 764061"/>
                <a:gd name="connsiteY4" fmla="*/ 703651 h 830997"/>
                <a:gd name="connsiteX5" fmla="*/ 636715 w 764061"/>
                <a:gd name="connsiteY5" fmla="*/ 830997 h 830997"/>
                <a:gd name="connsiteX6" fmla="*/ 127346 w 764061"/>
                <a:gd name="connsiteY6" fmla="*/ 830997 h 830997"/>
                <a:gd name="connsiteX7" fmla="*/ 0 w 764061"/>
                <a:gd name="connsiteY7" fmla="*/ 703651 h 830997"/>
                <a:gd name="connsiteX8" fmla="*/ 0 w 764061"/>
                <a:gd name="connsiteY8" fmla="*/ 127346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061" h="830997" extrusionOk="0">
                  <a:moveTo>
                    <a:pt x="0" y="127346"/>
                  </a:moveTo>
                  <a:cubicBezTo>
                    <a:pt x="-1258" y="51697"/>
                    <a:pt x="53041" y="-6294"/>
                    <a:pt x="127346" y="0"/>
                  </a:cubicBezTo>
                  <a:cubicBezTo>
                    <a:pt x="347624" y="-22316"/>
                    <a:pt x="564671" y="41017"/>
                    <a:pt x="636715" y="0"/>
                  </a:cubicBezTo>
                  <a:cubicBezTo>
                    <a:pt x="711462" y="9982"/>
                    <a:pt x="757289" y="45153"/>
                    <a:pt x="764061" y="127346"/>
                  </a:cubicBezTo>
                  <a:cubicBezTo>
                    <a:pt x="723928" y="340667"/>
                    <a:pt x="760845" y="517675"/>
                    <a:pt x="764061" y="703651"/>
                  </a:cubicBezTo>
                  <a:cubicBezTo>
                    <a:pt x="767357" y="774651"/>
                    <a:pt x="714901" y="842310"/>
                    <a:pt x="636715" y="830997"/>
                  </a:cubicBezTo>
                  <a:cubicBezTo>
                    <a:pt x="497711" y="870203"/>
                    <a:pt x="291638" y="850578"/>
                    <a:pt x="127346" y="830997"/>
                  </a:cubicBezTo>
                  <a:cubicBezTo>
                    <a:pt x="60430" y="827080"/>
                    <a:pt x="11657" y="781507"/>
                    <a:pt x="0" y="703651"/>
                  </a:cubicBezTo>
                  <a:cubicBezTo>
                    <a:pt x="-32636" y="464729"/>
                    <a:pt x="42313" y="308690"/>
                    <a:pt x="0" y="127346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212250007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5C1095-8DD4-76B4-7B96-B2FA9B52A012}"/>
              </a:ext>
            </a:extLst>
          </p:cNvPr>
          <p:cNvSpPr txBox="1"/>
          <p:nvPr/>
        </p:nvSpPr>
        <p:spPr>
          <a:xfrm>
            <a:off x="5351433" y="3303028"/>
            <a:ext cx="914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B193D-4E49-D58D-5CA5-81108F030C6C}"/>
              </a:ext>
            </a:extLst>
          </p:cNvPr>
          <p:cNvSpPr txBox="1"/>
          <p:nvPr/>
        </p:nvSpPr>
        <p:spPr>
          <a:xfrm>
            <a:off x="5088889" y="2470451"/>
            <a:ext cx="14394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Equidistant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731C8-ECA5-2A72-A186-3A4BF5DF42E9}"/>
              </a:ext>
            </a:extLst>
          </p:cNvPr>
          <p:cNvSpPr txBox="1"/>
          <p:nvPr/>
        </p:nvSpPr>
        <p:spPr>
          <a:xfrm>
            <a:off x="1510260" y="984193"/>
            <a:ext cx="384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Euclidean distance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CAB8E-2F7B-58B1-9F04-0F6493301B4A}"/>
              </a:ext>
            </a:extLst>
          </p:cNvPr>
          <p:cNvSpPr txBox="1"/>
          <p:nvPr/>
        </p:nvSpPr>
        <p:spPr>
          <a:xfrm>
            <a:off x="6611505" y="984193"/>
            <a:ext cx="384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Mahalanobis</a:t>
            </a:r>
            <a:r>
              <a:rPr lang="en-US" sz="2400" b="1" dirty="0"/>
              <a:t> distance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B0A949-5750-05F4-2668-0C9B06D7A0BA}"/>
              </a:ext>
            </a:extLst>
          </p:cNvPr>
          <p:cNvGrpSpPr/>
          <p:nvPr/>
        </p:nvGrpSpPr>
        <p:grpSpPr>
          <a:xfrm>
            <a:off x="624954" y="5421106"/>
            <a:ext cx="4545102" cy="882456"/>
            <a:chOff x="523354" y="5319506"/>
            <a:chExt cx="4545102" cy="88245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E75E71E-3522-DD93-F1E2-1B84A3C79C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29" r="47849"/>
            <a:stretch/>
          </p:blipFill>
          <p:spPr bwMode="auto">
            <a:xfrm>
              <a:off x="523354" y="5319506"/>
              <a:ext cx="2843302" cy="868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CF42EF1D-05C5-CD64-F9B4-D7019296EA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12" r="20003"/>
            <a:stretch/>
          </p:blipFill>
          <p:spPr bwMode="auto">
            <a:xfrm>
              <a:off x="3375123" y="5333865"/>
              <a:ext cx="1693333" cy="868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6BC2BAE-E4E4-EB30-AAAB-02C8A8D8AA7C}"/>
              </a:ext>
            </a:extLst>
          </p:cNvPr>
          <p:cNvSpPr/>
          <p:nvPr/>
        </p:nvSpPr>
        <p:spPr>
          <a:xfrm>
            <a:off x="9922933" y="2675467"/>
            <a:ext cx="1083924" cy="186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C2472-E379-C8FC-11D5-2D4C3662CF2F}"/>
              </a:ext>
            </a:extLst>
          </p:cNvPr>
          <p:cNvSpPr/>
          <p:nvPr/>
        </p:nvSpPr>
        <p:spPr>
          <a:xfrm>
            <a:off x="9619270" y="3536950"/>
            <a:ext cx="833408" cy="186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D85003-EA66-AF8E-FB13-B05EA1EA5152}"/>
              </a:ext>
            </a:extLst>
          </p:cNvPr>
          <p:cNvGrpSpPr/>
          <p:nvPr/>
        </p:nvGrpSpPr>
        <p:grpSpPr>
          <a:xfrm>
            <a:off x="9585267" y="2496685"/>
            <a:ext cx="1769919" cy="1281363"/>
            <a:chOff x="9390534" y="2208818"/>
            <a:chExt cx="1769919" cy="12813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0AA780-CBFA-779D-313C-E1507445D8E9}"/>
                </a:ext>
              </a:extLst>
            </p:cNvPr>
            <p:cNvSpPr txBox="1"/>
            <p:nvPr/>
          </p:nvSpPr>
          <p:spPr>
            <a:xfrm>
              <a:off x="9390534" y="3090071"/>
              <a:ext cx="914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center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DABEED-5FB5-0957-DD3B-62C788A87C68}"/>
                </a:ext>
              </a:extLst>
            </p:cNvPr>
            <p:cNvSpPr txBox="1"/>
            <p:nvPr/>
          </p:nvSpPr>
          <p:spPr>
            <a:xfrm>
              <a:off x="9720966" y="2208818"/>
              <a:ext cx="1439487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Equidistant points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16F9BA-D2CF-50B6-930B-B15DDB80B8CD}"/>
              </a:ext>
            </a:extLst>
          </p:cNvPr>
          <p:cNvSpPr txBox="1"/>
          <p:nvPr/>
        </p:nvSpPr>
        <p:spPr>
          <a:xfrm>
            <a:off x="102870" y="210936"/>
            <a:ext cx="451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How do we measure “distance”?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37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7649" y="1460465"/>
            <a:ext cx="57030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Hold out one mouse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Find distribution of data from remaining ♂/♀ mice in neural activity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Compute distance of held-out mouse from both distributions, in units of standard deviations in each dimension.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Take the difference between (the log of) these distances.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Myriad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55" y="1536174"/>
            <a:ext cx="5778102" cy="3785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78D5D-D021-9F0C-F0AF-84A13FB6E49A}"/>
              </a:ext>
            </a:extLst>
          </p:cNvPr>
          <p:cNvSpPr txBox="1"/>
          <p:nvPr/>
        </p:nvSpPr>
        <p:spPr>
          <a:xfrm>
            <a:off x="102870" y="210936"/>
            <a:ext cx="451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How do we measure “distance”?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80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2865" y="1113332"/>
            <a:ext cx="5716436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latin typeface="Myriad Pro" panose="020B0503030403020204" pitchFamily="34" charset="0"/>
              </a:rPr>
              <a:t>Mahalanobis</a:t>
            </a:r>
            <a:r>
              <a:rPr lang="en-US" sz="2000" b="1" dirty="0">
                <a:latin typeface="Myriad Pro" panose="020B0503030403020204" pitchFamily="34" charset="0"/>
              </a:rPr>
              <a:t> distance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4" y="1900765"/>
            <a:ext cx="4931093" cy="32307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8B4A659-90E4-3C3F-1E58-A2F03F257DAB}"/>
              </a:ext>
            </a:extLst>
          </p:cNvPr>
          <p:cNvGrpSpPr/>
          <p:nvPr/>
        </p:nvGrpSpPr>
        <p:grpSpPr>
          <a:xfrm>
            <a:off x="6235890" y="1111868"/>
            <a:ext cx="5214790" cy="3968231"/>
            <a:chOff x="6235890" y="1111868"/>
            <a:chExt cx="5214790" cy="3968231"/>
          </a:xfrm>
        </p:grpSpPr>
        <p:sp>
          <p:nvSpPr>
            <p:cNvPr id="17" name="TextBox 16"/>
            <p:cNvSpPr txBox="1"/>
            <p:nvPr/>
          </p:nvSpPr>
          <p:spPr>
            <a:xfrm>
              <a:off x="6301065" y="1111868"/>
              <a:ext cx="5149615" cy="49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yriad Pro" panose="020B0503030403020204" pitchFamily="34" charset="0"/>
                </a:rPr>
                <a:t>Pearson’s correlation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l="26316" t="19169" r="20631" b="18702"/>
            <a:stretch/>
          </p:blipFill>
          <p:spPr>
            <a:xfrm>
              <a:off x="6235890" y="1883908"/>
              <a:ext cx="4852048" cy="319619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02870" y="210936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Distance vs similarity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6AE4E-E864-64F7-277E-92A24B2F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67" y="5313416"/>
            <a:ext cx="4733016" cy="13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0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7520" y="978571"/>
            <a:ext cx="7726680" cy="5181367"/>
            <a:chOff x="834390" y="978571"/>
            <a:chExt cx="7726680" cy="51813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2317" t="12806" r="27603" b="13194"/>
            <a:stretch/>
          </p:blipFill>
          <p:spPr>
            <a:xfrm>
              <a:off x="2697480" y="978571"/>
              <a:ext cx="5863590" cy="487359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4390" y="3262311"/>
              <a:ext cx="17602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Performance of an SVM decoder for intruder sex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66110" y="5852161"/>
              <a:ext cx="4171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Myriad Pro" panose="020B0503030403020204" pitchFamily="34" charset="0"/>
                </a:rPr>
                <a:t>Mahalanobis</a:t>
              </a:r>
              <a:r>
                <a:rPr lang="en-US" sz="1400" dirty="0">
                  <a:latin typeface="Myriad Pro" panose="020B0503030403020204" pitchFamily="34" charset="0"/>
                </a:rPr>
                <a:t> distance between sex representations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2870" y="210935"/>
            <a:ext cx="1106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Measuring distance can overcome floor/ceiling effects encountered by decoders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DA8A5-7AC1-A499-9BC0-F745B3C60BAB}"/>
              </a:ext>
            </a:extLst>
          </p:cNvPr>
          <p:cNvSpPr txBox="1"/>
          <p:nvPr/>
        </p:nvSpPr>
        <p:spPr>
          <a:xfrm>
            <a:off x="8157411" y="5612915"/>
            <a:ext cx="3773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Each point is one day from one imaged mouse</a:t>
            </a:r>
          </a:p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Error bars are +/- SEM</a:t>
            </a:r>
          </a:p>
        </p:txBody>
      </p:sp>
    </p:spTree>
    <p:extLst>
      <p:ext uri="{BB962C8B-B14F-4D97-AF65-F5344CB8AC3E}">
        <p14:creationId xmlns:p14="http://schemas.microsoft.com/office/powerpoint/2010/main" val="2227171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49" t="11556" r="24036" b="7778"/>
          <a:stretch/>
        </p:blipFill>
        <p:spPr>
          <a:xfrm>
            <a:off x="1478369" y="1141228"/>
            <a:ext cx="7013698" cy="499490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36694" y="946299"/>
            <a:ext cx="2818747" cy="109515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400000">
            <a:off x="1886533" y="2104221"/>
            <a:ext cx="3696586" cy="1770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71450"/>
            <a:ext cx="1072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yriad Pro" panose="020B0503030403020204" pitchFamily="34" charset="0"/>
              </a:rPr>
              <a:t>Some measures of distance (here, Pearson’s correlation) agree less with decoder performance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57411" y="5612915"/>
            <a:ext cx="3773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Each point is one day from one imaged mouse</a:t>
            </a:r>
          </a:p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Error bars are +/- SEM</a:t>
            </a:r>
          </a:p>
        </p:txBody>
      </p:sp>
    </p:spTree>
    <p:extLst>
      <p:ext uri="{BB962C8B-B14F-4D97-AF65-F5344CB8AC3E}">
        <p14:creationId xmlns:p14="http://schemas.microsoft.com/office/powerpoint/2010/main" val="214425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2995-6AA5-748C-EB27-07ED35EC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demo time</a:t>
            </a:r>
          </a:p>
        </p:txBody>
      </p:sp>
    </p:spTree>
    <p:extLst>
      <p:ext uri="{BB962C8B-B14F-4D97-AF65-F5344CB8AC3E}">
        <p14:creationId xmlns:p14="http://schemas.microsoft.com/office/powerpoint/2010/main" val="463174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94" y="1678560"/>
            <a:ext cx="6742706" cy="19377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9192" y="4580902"/>
            <a:ext cx="11147729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yriad Pro" panose="020B0503030403020204" pitchFamily="34" charset="0"/>
              </a:rPr>
              <a:t>Image (most) neurons simultaneously in an immobilized worm, and visualize dynamics with PCA.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07102" y="3547872"/>
            <a:ext cx="54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Signal from pan-neuronal, nuclear-localized GCaMP5K in head ganglia, with example ROIs.</a:t>
            </a:r>
          </a:p>
        </p:txBody>
      </p:sp>
      <p:pic>
        <p:nvPicPr>
          <p:cNvPr id="1026" name="Picture 2" descr="http://vaziria.com/wp-content/uploads/2013/08/Brain-wide-WF-TEFO-Ca2+-imaging-in-C.-elegan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53022" r="71510" b="5582"/>
          <a:stretch/>
        </p:blipFill>
        <p:spPr bwMode="auto">
          <a:xfrm>
            <a:off x="845491" y="1784043"/>
            <a:ext cx="3641696" cy="194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155" y="3763315"/>
            <a:ext cx="542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Myriad Pro" panose="020B0503030403020204" pitchFamily="34" charset="0"/>
              </a:rPr>
              <a:t>C </a:t>
            </a:r>
            <a:r>
              <a:rPr lang="en-US" i="1" dirty="0" err="1">
                <a:latin typeface="Myriad Pro" panose="020B0503030403020204" pitchFamily="34" charset="0"/>
              </a:rPr>
              <a:t>elegans</a:t>
            </a:r>
            <a:r>
              <a:rPr lang="en-US" dirty="0">
                <a:latin typeface="Myriad Pro" panose="020B0503030403020204" pitchFamily="34" charset="0"/>
              </a:rPr>
              <a:t> immobilized in microfluidic device.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46155" y="6519446"/>
            <a:ext cx="144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Kato et al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" y="211437"/>
            <a:ext cx="1167349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ea typeface="+mj-ea"/>
                <a:cs typeface="+mj-cs"/>
              </a:rPr>
              <a:t>Sometimes PCA is useful: Kato et al (2015) Global brain dynamics embed the motor command sequence of </a:t>
            </a:r>
            <a:r>
              <a:rPr lang="en-US" sz="2400" i="1" kern="1200" dirty="0">
                <a:ea typeface="+mj-ea"/>
                <a:cs typeface="+mj-cs"/>
              </a:rPr>
              <a:t>C elegans</a:t>
            </a:r>
            <a:endParaRPr lang="en-US" sz="2400" kern="12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418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39"/>
          <a:stretch/>
        </p:blipFill>
        <p:spPr>
          <a:xfrm>
            <a:off x="222637" y="354290"/>
            <a:ext cx="2775006" cy="566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23" y="699129"/>
            <a:ext cx="6742706" cy="1937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6155" y="6519446"/>
            <a:ext cx="144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Kato et al 2015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45FCE-80FB-E7AE-749A-E7B839416AE8}"/>
              </a:ext>
            </a:extLst>
          </p:cNvPr>
          <p:cNvGrpSpPr/>
          <p:nvPr/>
        </p:nvGrpSpPr>
        <p:grpSpPr>
          <a:xfrm>
            <a:off x="5984697" y="2832293"/>
            <a:ext cx="4192958" cy="3416884"/>
            <a:chOff x="8412480" y="4937758"/>
            <a:chExt cx="2042928" cy="1664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2AE03-9FAB-FE62-BF8A-3394C5EC98E7}"/>
                </a:ext>
              </a:extLst>
            </p:cNvPr>
            <p:cNvSpPr txBox="1"/>
            <p:nvPr/>
          </p:nvSpPr>
          <p:spPr>
            <a:xfrm>
              <a:off x="9804076" y="5359114"/>
              <a:ext cx="651332" cy="519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variance</a:t>
              </a:r>
            </a:p>
            <a:p>
              <a:r>
                <a:rPr lang="en-US" sz="1600" dirty="0">
                  <a:latin typeface="Myriad Pro" panose="020B0503030403020204" pitchFamily="34" charset="0"/>
                </a:rPr>
                <a:t>explained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5260A1-36A4-2A5F-1A7E-C20C37E30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92" t="74078" r="4121"/>
            <a:stretch/>
          </p:blipFill>
          <p:spPr>
            <a:xfrm>
              <a:off x="8412480" y="4937758"/>
              <a:ext cx="1606328" cy="1664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44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15CB8-1203-C55A-58A5-CD24D71DD38B}"/>
              </a:ext>
            </a:extLst>
          </p:cNvPr>
          <p:cNvSpPr txBox="1"/>
          <p:nvPr/>
        </p:nvSpPr>
        <p:spPr>
          <a:xfrm>
            <a:off x="1216660" y="1234440"/>
            <a:ext cx="9758680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yriad Pro" panose="020B0503030403020204" pitchFamily="34" charset="0"/>
              </a:rPr>
              <a:t>4 approaches to making sense of population data: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yriad Pro" panose="020B0503030403020204" pitchFamily="34" charset="0"/>
              </a:rPr>
              <a:t>Tuning analysis</a:t>
            </a:r>
            <a:r>
              <a:rPr lang="en-US" sz="2000" dirty="0">
                <a:latin typeface="Myriad Pro" panose="020B0503030403020204" pitchFamily="34" charset="0"/>
              </a:rPr>
              <a:t> (“what do the responses of individual neurons look like?”)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yriad Pro" panose="020B0503030403020204" pitchFamily="34" charset="0"/>
              </a:rPr>
              <a:t>Decoding </a:t>
            </a:r>
            <a:r>
              <a:rPr lang="en-US" sz="2000" dirty="0">
                <a:latin typeface="Myriad Pro" panose="020B0503030403020204" pitchFamily="34" charset="0"/>
              </a:rPr>
              <a:t>(“what information about the world is present in the neural activity?”)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yriad Pro" panose="020B0503030403020204" pitchFamily="34" charset="0"/>
              </a:rPr>
              <a:t>Population distance</a:t>
            </a:r>
            <a:r>
              <a:rPr lang="en-US" sz="2000" dirty="0">
                <a:latin typeface="Myriad Pro" panose="020B0503030403020204" pitchFamily="34" charset="0"/>
              </a:rPr>
              <a:t> (“how clear is the information that’s being encoded?”)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yriad Pro" panose="020B0503030403020204" pitchFamily="34" charset="0"/>
              </a:rPr>
              <a:t>Dimensionality reduction</a:t>
            </a:r>
            <a:r>
              <a:rPr lang="en-US" sz="2000" dirty="0">
                <a:latin typeface="Myriad Pro" panose="020B0503030403020204" pitchFamily="34" charset="0"/>
              </a:rPr>
              <a:t> (“what is the overall structure of the neural activity?”)</a:t>
            </a:r>
            <a:endParaRPr lang="en-US" sz="2000" b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677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46155" y="6519446"/>
            <a:ext cx="144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Kato et al 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55A9A-04D3-92E5-18FA-F53493A8D1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7" r="17277" b="25922"/>
          <a:stretch/>
        </p:blipFill>
        <p:spPr>
          <a:xfrm>
            <a:off x="1232646" y="1576602"/>
            <a:ext cx="7080081" cy="4757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331" y="898065"/>
            <a:ext cx="1078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Assign each neuron to a cluster based on which PC loading was highest (and whether it was positive or negative)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Sort neurons within a cluster based on their preferred PC loading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BAFF0-45EC-1526-90C9-C85450B02D3B}"/>
              </a:ext>
            </a:extLst>
          </p:cNvPr>
          <p:cNvSpPr txBox="1"/>
          <p:nvPr/>
        </p:nvSpPr>
        <p:spPr>
          <a:xfrm>
            <a:off x="182880" y="211437"/>
            <a:ext cx="116734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ea typeface="+mj-ea"/>
                <a:cs typeface="+mj-cs"/>
              </a:rPr>
              <a:t>Using PCA loadings to find similarly tuned neurons</a:t>
            </a:r>
          </a:p>
        </p:txBody>
      </p:sp>
    </p:spTree>
    <p:extLst>
      <p:ext uri="{BB962C8B-B14F-4D97-AF65-F5344CB8AC3E}">
        <p14:creationId xmlns:p14="http://schemas.microsoft.com/office/powerpoint/2010/main" val="15683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46155" y="6519446"/>
            <a:ext cx="144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Kato et al 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55A9A-04D3-92E5-18FA-F53493A8D1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7" r="17277" b="25922"/>
          <a:stretch/>
        </p:blipFill>
        <p:spPr>
          <a:xfrm>
            <a:off x="1232646" y="1553166"/>
            <a:ext cx="7080081" cy="4757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5158A-C8B3-02F8-31C2-E9839BD4F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10" t="6127" r="4121" b="28322"/>
          <a:stretch/>
        </p:blipFill>
        <p:spPr>
          <a:xfrm>
            <a:off x="8246225" y="1946625"/>
            <a:ext cx="1772583" cy="4209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313D72-B91A-909D-E3D9-515A4CD34D9D}"/>
              </a:ext>
            </a:extLst>
          </p:cNvPr>
          <p:cNvSpPr txBox="1"/>
          <p:nvPr/>
        </p:nvSpPr>
        <p:spPr>
          <a:xfrm>
            <a:off x="673331" y="898065"/>
            <a:ext cx="1078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Assign each neuron to a cluster based on which PC loading was highest (and whether it was positive or negative)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</a:rPr>
              <a:t>Sort neurons within a cluster based on their preferred PC loading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67AB8-E145-E699-DEB5-C775D288D9CC}"/>
              </a:ext>
            </a:extLst>
          </p:cNvPr>
          <p:cNvSpPr txBox="1"/>
          <p:nvPr/>
        </p:nvSpPr>
        <p:spPr>
          <a:xfrm>
            <a:off x="182880" y="211437"/>
            <a:ext cx="116734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ea typeface="+mj-ea"/>
                <a:cs typeface="+mj-cs"/>
              </a:rPr>
              <a:t>Using PCA loadings to find similarly tuned neurons</a:t>
            </a:r>
          </a:p>
        </p:txBody>
      </p:sp>
    </p:spTree>
    <p:extLst>
      <p:ext uri="{BB962C8B-B14F-4D97-AF65-F5344CB8AC3E}">
        <p14:creationId xmlns:p14="http://schemas.microsoft.com/office/powerpoint/2010/main" val="30102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46155" y="6519446"/>
            <a:ext cx="144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Kato et al 2015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BA5C95-31EC-3E94-AEDE-F6AD67E22566}"/>
              </a:ext>
            </a:extLst>
          </p:cNvPr>
          <p:cNvGrpSpPr/>
          <p:nvPr/>
        </p:nvGrpSpPr>
        <p:grpSpPr>
          <a:xfrm>
            <a:off x="468317" y="4937759"/>
            <a:ext cx="7944163" cy="1664803"/>
            <a:chOff x="468317" y="4937759"/>
            <a:chExt cx="7944163" cy="16648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27" t="74078" r="16508"/>
            <a:stretch/>
          </p:blipFill>
          <p:spPr>
            <a:xfrm>
              <a:off x="1232647" y="4937759"/>
              <a:ext cx="7179833" cy="166480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68317" y="5127171"/>
              <a:ext cx="13660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latin typeface="Myriad Pro" panose="020B0503030403020204" pitchFamily="34" charset="0"/>
                </a:rPr>
                <a:t>Temporal</a:t>
              </a:r>
            </a:p>
            <a:p>
              <a:pPr algn="r"/>
              <a:r>
                <a:rPr lang="en-US" sz="1600" b="1" dirty="0">
                  <a:latin typeface="Myriad Pro" panose="020B0503030403020204" pitchFamily="34" charset="0"/>
                </a:rPr>
                <a:t>dynamics</a:t>
              </a:r>
            </a:p>
            <a:p>
              <a:pPr algn="r"/>
              <a:r>
                <a:rPr lang="en-US" sz="1600" b="1" dirty="0">
                  <a:latin typeface="Myriad Pro" panose="020B0503030403020204" pitchFamily="34" charset="0"/>
                </a:rPr>
                <a:t>of first 3 PCs: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3155A9A-04D3-92E5-18FA-F53493A8D1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7" r="17277" b="25922"/>
          <a:stretch/>
        </p:blipFill>
        <p:spPr>
          <a:xfrm>
            <a:off x="1232646" y="180119"/>
            <a:ext cx="7080081" cy="4757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5158A-C8B3-02F8-31C2-E9839BD4F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10" t="6127" r="4121" b="28322"/>
          <a:stretch/>
        </p:blipFill>
        <p:spPr>
          <a:xfrm>
            <a:off x="8246225" y="573578"/>
            <a:ext cx="1772583" cy="42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7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r="12125" b="61956"/>
          <a:stretch/>
        </p:blipFill>
        <p:spPr>
          <a:xfrm>
            <a:off x="1709058" y="821024"/>
            <a:ext cx="6564085" cy="2443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6155" y="6519446"/>
            <a:ext cx="144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Kato et al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14477" y="1908498"/>
            <a:ext cx="3022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yriad Pro" panose="020B0503030403020204" pitchFamily="34" charset="0"/>
              </a:rPr>
              <a:t>Neurons that most strongly contribute to PC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" y="211437"/>
            <a:ext cx="11269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ea typeface="+mj-ea"/>
                <a:cs typeface="+mj-cs"/>
              </a:rPr>
              <a:t>Important consideration: PCA allows positive and negative weights on neurons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746172" y="6019800"/>
            <a:ext cx="25472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3553918" y="3799113"/>
            <a:ext cx="3543569" cy="2821731"/>
            <a:chOff x="3325318" y="3799113"/>
            <a:chExt cx="3543569" cy="28217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39343" y="3853543"/>
              <a:ext cx="0" cy="21444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325318" y="4741119"/>
              <a:ext cx="1075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Neuron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17851" y="6251512"/>
              <a:ext cx="1075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Neuron 2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593772" y="3799113"/>
              <a:ext cx="2275115" cy="2177139"/>
              <a:chOff x="4593772" y="3799113"/>
              <a:chExt cx="2275115" cy="2177139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4637314" y="4093028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724398" y="4245428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593772" y="4386942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713514" y="4550228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37315" y="4800599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789715" y="5159827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93772" y="5333999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702626" y="3799113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942115" y="5464627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669971" y="5617027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072742" y="5769427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225142" y="5617027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584370" y="5769427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377542" y="5714997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030686" y="5769425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834745" y="5725881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324602" y="5845623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204857" y="5747650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38258" y="5812964"/>
                <a:ext cx="130629" cy="130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437287" y="3853543"/>
            <a:ext cx="4277190" cy="2452399"/>
            <a:chOff x="4437287" y="3853543"/>
            <a:chExt cx="4277190" cy="2452399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437287" y="3853543"/>
              <a:ext cx="2337709" cy="2452399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5910737" y="4296359"/>
              <a:ext cx="2803740" cy="967267"/>
              <a:chOff x="5910737" y="4296359"/>
              <a:chExt cx="2803740" cy="96726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583188" y="4296359"/>
                <a:ext cx="2131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neuron 1 – neuron 2</a:t>
                </a: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H="1">
                <a:off x="5910737" y="4632258"/>
                <a:ext cx="1056121" cy="6313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0751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2254" y="882595"/>
            <a:ext cx="4507792" cy="4627660"/>
            <a:chOff x="1168013" y="882594"/>
            <a:chExt cx="4628489" cy="4751567"/>
          </a:xfrm>
        </p:grpSpPr>
        <p:sp>
          <p:nvSpPr>
            <p:cNvPr id="5" name="Rounded Rectangle 4"/>
            <p:cNvSpPr/>
            <p:nvPr/>
          </p:nvSpPr>
          <p:spPr>
            <a:xfrm>
              <a:off x="3783242" y="882594"/>
              <a:ext cx="2013260" cy="1598214"/>
            </a:xfrm>
            <a:prstGeom prst="roundRect">
              <a:avLst>
                <a:gd name="adj" fmla="val 703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013" y="946204"/>
              <a:ext cx="4424259" cy="468795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822997" y="882594"/>
              <a:ext cx="1919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Direction of movement</a:t>
              </a:r>
            </a:p>
            <a:p>
              <a:pPr algn="ctr"/>
              <a:r>
                <a:rPr lang="en-US" sz="1400" dirty="0">
                  <a:latin typeface="Myriad Pro" panose="020B0503030403020204" pitchFamily="34" charset="0"/>
                </a:rPr>
                <a:t>in state space</a:t>
              </a:r>
            </a:p>
          </p:txBody>
        </p:sp>
      </p:grpSp>
      <p:pic>
        <p:nvPicPr>
          <p:cNvPr id="2" name="mmc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8178" y="545063"/>
            <a:ext cx="5564932" cy="5564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310251-94FB-07BD-8F68-A88CABD7B4E6}"/>
              </a:ext>
            </a:extLst>
          </p:cNvPr>
          <p:cNvSpPr txBox="1"/>
          <p:nvPr/>
        </p:nvSpPr>
        <p:spPr>
          <a:xfrm>
            <a:off x="10746155" y="6519446"/>
            <a:ext cx="144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Kato et al 2015</a:t>
            </a:r>
          </a:p>
        </p:txBody>
      </p:sp>
    </p:spTree>
    <p:extLst>
      <p:ext uri="{BB962C8B-B14F-4D97-AF65-F5344CB8AC3E}">
        <p14:creationId xmlns:p14="http://schemas.microsoft.com/office/powerpoint/2010/main" val="125796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48" y="989337"/>
            <a:ext cx="405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Activation of each individual neuron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occurs only when the population state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is in a particular portion of the manifold.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3369" y="286529"/>
            <a:ext cx="5847409" cy="2789800"/>
            <a:chOff x="103369" y="347943"/>
            <a:chExt cx="6564759" cy="31320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89"/>
            <a:stretch/>
          </p:blipFill>
          <p:spPr>
            <a:xfrm>
              <a:off x="103369" y="347943"/>
              <a:ext cx="3269141" cy="313204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48"/>
            <a:stretch/>
          </p:blipFill>
          <p:spPr>
            <a:xfrm>
              <a:off x="3403157" y="347943"/>
              <a:ext cx="3264971" cy="313204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7B4FF7-7F5D-43A8-82B0-229C3AE54EAB}"/>
              </a:ext>
            </a:extLst>
          </p:cNvPr>
          <p:cNvGrpSpPr/>
          <p:nvPr/>
        </p:nvGrpSpPr>
        <p:grpSpPr>
          <a:xfrm>
            <a:off x="912836" y="3429000"/>
            <a:ext cx="10075884" cy="2718140"/>
            <a:chOff x="912836" y="3682538"/>
            <a:chExt cx="10075884" cy="27181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9043DA0-9E84-3566-4937-FBFC880A4B0F}"/>
                </a:ext>
              </a:extLst>
            </p:cNvPr>
            <p:cNvGrpSpPr/>
            <p:nvPr/>
          </p:nvGrpSpPr>
          <p:grpSpPr>
            <a:xfrm>
              <a:off x="912836" y="3682538"/>
              <a:ext cx="10075884" cy="2718140"/>
              <a:chOff x="912836" y="3682538"/>
              <a:chExt cx="10075884" cy="271814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5B76694-1CA4-44C7-773C-031642311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31" r="23508"/>
              <a:stretch/>
            </p:blipFill>
            <p:spPr>
              <a:xfrm>
                <a:off x="4038363" y="3682538"/>
                <a:ext cx="6950357" cy="271814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4EBC4-0136-DFE2-0E5C-029D4CAFF16E}"/>
                  </a:ext>
                </a:extLst>
              </p:cNvPr>
              <p:cNvSpPr txBox="1"/>
              <p:nvPr/>
            </p:nvSpPr>
            <p:spPr>
              <a:xfrm>
                <a:off x="1116234" y="5208334"/>
                <a:ext cx="2577985" cy="477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Myriad Pro" panose="020B0503030403020204" pitchFamily="34" charset="0"/>
                  </a:rPr>
                  <a:t>more examples: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586AEB7-80A4-CC9A-68C0-E9FAC437D5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03" r="1" b="59555"/>
              <a:stretch/>
            </p:blipFill>
            <p:spPr>
              <a:xfrm>
                <a:off x="912836" y="3682538"/>
                <a:ext cx="2546324" cy="1099345"/>
              </a:xfrm>
              <a:prstGeom prst="rect">
                <a:avLst/>
              </a:prstGeom>
            </p:spPr>
          </p:pic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D91799-40D0-7DE6-D67F-F8E105D75B87}"/>
                </a:ext>
              </a:extLst>
            </p:cNvPr>
            <p:cNvCxnSpPr>
              <a:cxnSpLocks/>
            </p:cNvCxnSpPr>
            <p:nvPr/>
          </p:nvCxnSpPr>
          <p:spPr>
            <a:xfrm>
              <a:off x="8134004" y="4015047"/>
              <a:ext cx="0" cy="2385631"/>
            </a:xfrm>
            <a:prstGeom prst="straightConnector1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DEE2A6F-D19F-B22F-428D-4A5A69F17FAF}"/>
                </a:ext>
              </a:extLst>
            </p:cNvPr>
            <p:cNvCxnSpPr>
              <a:cxnSpLocks/>
            </p:cNvCxnSpPr>
            <p:nvPr/>
          </p:nvCxnSpPr>
          <p:spPr>
            <a:xfrm>
              <a:off x="8134004" y="5090037"/>
              <a:ext cx="2592186" cy="0"/>
            </a:xfrm>
            <a:prstGeom prst="straightConnector1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C85C5B-7B9F-F9C9-835B-25F42E83D8AB}"/>
              </a:ext>
            </a:extLst>
          </p:cNvPr>
          <p:cNvSpPr txBox="1"/>
          <p:nvPr/>
        </p:nvSpPr>
        <p:spPr>
          <a:xfrm>
            <a:off x="10746155" y="6519446"/>
            <a:ext cx="144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Kato et al 2015</a:t>
            </a:r>
          </a:p>
        </p:txBody>
      </p:sp>
    </p:spTree>
    <p:extLst>
      <p:ext uri="{BB962C8B-B14F-4D97-AF65-F5344CB8AC3E}">
        <p14:creationId xmlns:p14="http://schemas.microsoft.com/office/powerpoint/2010/main" val="36606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" y="285750"/>
            <a:ext cx="1179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In addition to decoders, there are a few semi-supervised or constrained methods for dimensionality reduction: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04111" y="1690062"/>
            <a:ext cx="859031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Myriad Pro" panose="020B0503030403020204" pitchFamily="34" charset="0"/>
              </a:rPr>
              <a:t>“Find me the largest source of variance that is correlated with variable X”: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Partial least squares regression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Difference of covariances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demixed PCA</a:t>
            </a:r>
          </a:p>
          <a:p>
            <a:pPr>
              <a:spcAft>
                <a:spcPts val="1200"/>
              </a:spcAft>
            </a:pPr>
            <a:endParaRPr lang="en-US" sz="2000" dirty="0">
              <a:latin typeface="Myriad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000" dirty="0">
                <a:latin typeface="Myriad Pro" panose="020B0503030403020204" pitchFamily="34" charset="0"/>
              </a:rPr>
              <a:t>“Find me the largest source of variance that has the specified dynamics (</a:t>
            </a:r>
            <a:r>
              <a:rPr lang="en-US" sz="2000" dirty="0" err="1">
                <a:latin typeface="Myriad Pro" panose="020B0503030403020204" pitchFamily="34" charset="0"/>
              </a:rPr>
              <a:t>eg</a:t>
            </a:r>
            <a:r>
              <a:rPr lang="en-US" sz="2000" dirty="0">
                <a:latin typeface="Myriad Pro" panose="020B0503030403020204" pitchFamily="34" charset="0"/>
              </a:rPr>
              <a:t> smoothness, rotations)”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Gaussian process factor analysis (GPFA)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Myriad Pro" panose="020B0503030403020204" pitchFamily="34" charset="0"/>
              </a:rPr>
              <a:t>jPCA</a:t>
            </a:r>
            <a:endParaRPr lang="en-US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7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" y="285750"/>
            <a:ext cx="144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Wrapping up</a:t>
            </a:r>
            <a:endParaRPr lang="en-US" i="1" dirty="0">
              <a:latin typeface="Myriad Pro" panose="020B05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8841" y="889544"/>
            <a:ext cx="9166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Myriad Pro" panose="020B0503030403020204" pitchFamily="34" charset="0"/>
              </a:rPr>
              <a:t>Tuning analysis</a:t>
            </a:r>
            <a:r>
              <a:rPr lang="en-US" sz="1600" dirty="0">
                <a:latin typeface="Myriad Pro" panose="020B0503030403020204" pitchFamily="34" charset="0"/>
              </a:rPr>
              <a:t> (“what do the responses of individual neurons look like?”)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Myriad Pro" panose="020B0503030403020204" pitchFamily="34" charset="0"/>
              </a:rPr>
              <a:t>Decoding </a:t>
            </a:r>
            <a:r>
              <a:rPr lang="en-US" sz="1600" dirty="0">
                <a:latin typeface="Myriad Pro" panose="020B0503030403020204" pitchFamily="34" charset="0"/>
              </a:rPr>
              <a:t>(“what information about the world is present in the neural activity?”)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Myriad Pro" panose="020B0503030403020204" pitchFamily="34" charset="0"/>
              </a:rPr>
              <a:t>Population distance</a:t>
            </a:r>
            <a:r>
              <a:rPr lang="en-US" sz="1600" dirty="0">
                <a:latin typeface="Myriad Pro" panose="020B0503030403020204" pitchFamily="34" charset="0"/>
              </a:rPr>
              <a:t> (“how clear is the information that’s being encoded?”)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Myriad Pro" panose="020B0503030403020204" pitchFamily="34" charset="0"/>
              </a:rPr>
              <a:t>Dimensionality reduction</a:t>
            </a:r>
            <a:r>
              <a:rPr lang="en-US" sz="1600" dirty="0">
                <a:latin typeface="Myriad Pro" panose="020B0503030403020204" pitchFamily="34" charset="0"/>
              </a:rPr>
              <a:t> (“what are the biggest signals in my data?”)</a:t>
            </a:r>
            <a:endParaRPr lang="en-US" sz="1600" b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8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2870" y="285750"/>
            <a:ext cx="7127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1. Analyzing neural “tuning” (what cells respond to)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34112" y="950494"/>
            <a:ext cx="4688981" cy="3659271"/>
            <a:chOff x="560425" y="924761"/>
            <a:chExt cx="4688981" cy="3659271"/>
          </a:xfrm>
        </p:grpSpPr>
        <p:grpSp>
          <p:nvGrpSpPr>
            <p:cNvPr id="8" name="Group 7"/>
            <p:cNvGrpSpPr/>
            <p:nvPr/>
          </p:nvGrpSpPr>
          <p:grpSpPr>
            <a:xfrm>
              <a:off x="1680034" y="1159222"/>
              <a:ext cx="3569372" cy="3424810"/>
              <a:chOff x="1860508" y="1159222"/>
              <a:chExt cx="3569372" cy="342481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610" t="42700" b="38716"/>
              <a:stretch/>
            </p:blipFill>
            <p:spPr>
              <a:xfrm>
                <a:off x="2378429" y="1252287"/>
                <a:ext cx="2636033" cy="331971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0" t="91372" r="45043" b="885"/>
              <a:stretch/>
            </p:blipFill>
            <p:spPr>
              <a:xfrm>
                <a:off x="2107544" y="4162926"/>
                <a:ext cx="3322336" cy="421106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899782" y="1159222"/>
                <a:ext cx="5427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Myriad Pro" panose="020B0503030403020204" pitchFamily="34" charset="0"/>
                  </a:rPr>
                  <a:t>trial 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60508" y="3994212"/>
                <a:ext cx="6213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Myriad Pro" panose="020B0503030403020204" pitchFamily="34" charset="0"/>
                  </a:rPr>
                  <a:t>trial 47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0425" y="1234239"/>
              <a:ext cx="1112387" cy="1094874"/>
              <a:chOff x="336884" y="1179095"/>
              <a:chExt cx="1112387" cy="109487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36884" y="1179095"/>
                <a:ext cx="1112387" cy="109487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34093" y="1291026"/>
                <a:ext cx="252663" cy="220217"/>
              </a:xfrm>
              <a:prstGeom prst="rect">
                <a:avLst/>
              </a:prstGeom>
              <a:solidFill>
                <a:srgbClr val="5D9A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34093" y="1618439"/>
                <a:ext cx="252663" cy="220217"/>
              </a:xfrm>
              <a:prstGeom prst="rect">
                <a:avLst/>
              </a:prstGeom>
              <a:solidFill>
                <a:srgbClr val="5DD8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34092" y="1945852"/>
                <a:ext cx="252663" cy="220217"/>
              </a:xfrm>
              <a:prstGeom prst="rect">
                <a:avLst/>
              </a:prstGeom>
              <a:solidFill>
                <a:srgbClr val="E8D3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86755" y="1220717"/>
                <a:ext cx="7625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mount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06593" y="1548426"/>
                <a:ext cx="5469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sniff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11805" y="1838656"/>
                <a:ext cx="7111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Myriad Pro" panose="020B0503030403020204" pitchFamily="34" charset="0"/>
                  </a:rPr>
                  <a:t>follow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2339276" y="924761"/>
              <a:ext cx="24175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Behavior aligned on event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56344" y="943840"/>
            <a:ext cx="4297361" cy="3671941"/>
            <a:chOff x="6115908" y="918107"/>
            <a:chExt cx="4297361" cy="36719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01" t="4425" r="48255" b="39380"/>
            <a:stretch/>
          </p:blipFill>
          <p:spPr>
            <a:xfrm>
              <a:off x="9119938" y="1203158"/>
              <a:ext cx="168442" cy="305602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8" t="43142" r="50459" b="39823"/>
            <a:stretch/>
          </p:blipFill>
          <p:spPr>
            <a:xfrm>
              <a:off x="6407389" y="1263315"/>
              <a:ext cx="2743200" cy="31041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270905" y="3901879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Low </a:t>
              </a:r>
              <a:r>
                <a:rPr lang="en-US" dirty="0">
                  <a:latin typeface="Symbol" panose="05050102010706020507" pitchFamily="18" charset="2"/>
                </a:rPr>
                <a:t>D</a:t>
              </a:r>
              <a:r>
                <a:rPr lang="en-US" dirty="0">
                  <a:latin typeface="Myriad Pro" panose="020B0503030403020204" pitchFamily="34" charset="0"/>
                </a:rPr>
                <a:t>F/F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270905" y="1179094"/>
              <a:ext cx="1142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High </a:t>
              </a:r>
              <a:r>
                <a:rPr lang="en-US" dirty="0">
                  <a:latin typeface="Symbol" panose="05050102010706020507" pitchFamily="18" charset="2"/>
                </a:rPr>
                <a:t>D</a:t>
              </a:r>
              <a:r>
                <a:rPr lang="en-US" dirty="0">
                  <a:latin typeface="Myriad Pro" panose="020B0503030403020204" pitchFamily="34" charset="0"/>
                </a:rPr>
                <a:t>F/F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15908" y="918107"/>
              <a:ext cx="35613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Myriad Pro" panose="020B0503030403020204" pitchFamily="34" charset="0"/>
                </a:rPr>
                <a:t>Activity of one neuron aligned on event</a:t>
              </a: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0" t="91372" r="45043" b="885"/>
            <a:stretch/>
          </p:blipFill>
          <p:spPr>
            <a:xfrm>
              <a:off x="6194643" y="4168942"/>
              <a:ext cx="3322336" cy="42110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969402" y="4882844"/>
            <a:ext cx="5364513" cy="1840832"/>
            <a:chOff x="5969402" y="4882844"/>
            <a:chExt cx="5364513" cy="1840832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50" r="45043"/>
            <a:stretch/>
          </p:blipFill>
          <p:spPr>
            <a:xfrm>
              <a:off x="5969402" y="4882844"/>
              <a:ext cx="3500045" cy="184083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8662737" y="4883872"/>
              <a:ext cx="2671178" cy="686749"/>
              <a:chOff x="8662737" y="4883872"/>
              <a:chExt cx="2671178" cy="68674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831179" y="4883872"/>
                <a:ext cx="2502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Myriad Pro" panose="020B0503030403020204" pitchFamily="34" charset="0"/>
                  </a:rPr>
                  <a:t>Event-triggered average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H="1">
                <a:off x="8662737" y="5201681"/>
                <a:ext cx="481858" cy="3689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674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00150" y="1378081"/>
            <a:ext cx="9414510" cy="4297130"/>
            <a:chOff x="1200150" y="1492381"/>
            <a:chExt cx="9414510" cy="429713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150" y="1492381"/>
              <a:ext cx="9414510" cy="429713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897380" y="1565910"/>
              <a:ext cx="2777490" cy="2057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5990" y="2434590"/>
              <a:ext cx="594360" cy="56007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07900" y="2380029"/>
              <a:ext cx="744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yriad Pro" panose="020B0503030403020204" pitchFamily="34" charset="0"/>
                </a:rPr>
                <a:t>cluster 1</a:t>
              </a:r>
            </a:p>
            <a:p>
              <a:r>
                <a:rPr lang="en-US" sz="1200" dirty="0">
                  <a:latin typeface="Myriad Pro" panose="020B0503030403020204" pitchFamily="34" charset="0"/>
                </a:rPr>
                <a:t>cluster 2</a:t>
              </a:r>
            </a:p>
            <a:p>
              <a:r>
                <a:rPr lang="en-US" sz="1200" dirty="0">
                  <a:latin typeface="Myriad Pro" panose="020B0503030403020204" pitchFamily="34" charset="0"/>
                </a:rPr>
                <a:t>cluster 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63590" y="1972968"/>
              <a:ext cx="906780" cy="27361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56814" y="2060822"/>
              <a:ext cx="8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cluster 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56814" y="3175744"/>
              <a:ext cx="8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cluster 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56814" y="4555270"/>
              <a:ext cx="8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cluster 3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7564" y="141817"/>
            <a:ext cx="7127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1. Analyzing neural “tuning” (what cells respond to)</a:t>
            </a:r>
            <a:endParaRPr lang="en-US" sz="2400" i="1" dirty="0">
              <a:latin typeface="Myriad Pro" panose="020B05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59370" y="1657350"/>
            <a:ext cx="698709" cy="3359288"/>
            <a:chOff x="10859370" y="1657350"/>
            <a:chExt cx="698709" cy="3359288"/>
          </a:xfrm>
        </p:grpSpPr>
        <p:pic>
          <p:nvPicPr>
            <p:cNvPr id="1026" name="Picture 2" descr="Image result for parula colorbar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2" r="68072"/>
            <a:stretch/>
          </p:blipFill>
          <p:spPr bwMode="auto">
            <a:xfrm>
              <a:off x="10859370" y="1657350"/>
              <a:ext cx="245778" cy="335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1039927" y="4635274"/>
              <a:ext cx="454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low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031973" y="1739384"/>
              <a:ext cx="526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yriad Pro" panose="020B0503030403020204" pitchFamily="34" charset="0"/>
                </a:rPr>
                <a:t>high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021363" y="1288018"/>
            <a:ext cx="30656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>
                <a:latin typeface="Myriad Pro" panose="020B0503030403020204" pitchFamily="34" charset="0"/>
              </a:rPr>
              <a:t>F/F of 135 clustered neurons</a:t>
            </a:r>
          </a:p>
        </p:txBody>
      </p:sp>
    </p:spTree>
    <p:extLst>
      <p:ext uri="{BB962C8B-B14F-4D97-AF65-F5344CB8AC3E}">
        <p14:creationId xmlns:p14="http://schemas.microsoft.com/office/powerpoint/2010/main" val="140023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9" y="986760"/>
            <a:ext cx="10537017" cy="53288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339" y="165719"/>
            <a:ext cx="1181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Finding behavior-tuned units via their </a:t>
            </a:r>
            <a:r>
              <a:rPr lang="en-US" sz="2400" dirty="0" err="1">
                <a:latin typeface="Myriad Pro" panose="020B0503030403020204" pitchFamily="34" charset="0"/>
              </a:rPr>
              <a:t>auROC</a:t>
            </a:r>
            <a:r>
              <a:rPr lang="en-US" sz="2400" dirty="0">
                <a:latin typeface="Myriad Pro" panose="020B0503030403020204" pitchFamily="34" charset="0"/>
              </a:rPr>
              <a:t> (aka Choice Probability)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4237" y="901901"/>
            <a:ext cx="3840784" cy="29444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49170" y="861706"/>
            <a:ext cx="4145369" cy="2944455"/>
            <a:chOff x="3543544" y="901901"/>
            <a:chExt cx="2109530" cy="1498399"/>
          </a:xfrm>
        </p:grpSpPr>
        <p:sp>
          <p:nvSpPr>
            <p:cNvPr id="9" name="Rectangle 8"/>
            <p:cNvSpPr/>
            <p:nvPr/>
          </p:nvSpPr>
          <p:spPr>
            <a:xfrm>
              <a:off x="3698544" y="901901"/>
              <a:ext cx="1954530" cy="14983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543544" y="1428750"/>
              <a:ext cx="388376" cy="2223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09900" y="3795781"/>
            <a:ext cx="2791892" cy="2270491"/>
            <a:chOff x="3543544" y="901901"/>
            <a:chExt cx="2109530" cy="1498399"/>
          </a:xfrm>
        </p:grpSpPr>
        <p:sp>
          <p:nvSpPr>
            <p:cNvPr id="15" name="Rectangle 14"/>
            <p:cNvSpPr/>
            <p:nvPr/>
          </p:nvSpPr>
          <p:spPr>
            <a:xfrm>
              <a:off x="3698544" y="901901"/>
              <a:ext cx="1954530" cy="14983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43544" y="1428750"/>
              <a:ext cx="388376" cy="2223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7463" y="3711550"/>
            <a:ext cx="3436750" cy="2438952"/>
            <a:chOff x="3543544" y="901901"/>
            <a:chExt cx="2109530" cy="1498399"/>
          </a:xfrm>
        </p:grpSpPr>
        <p:sp>
          <p:nvSpPr>
            <p:cNvPr id="20" name="Rectangle 19"/>
            <p:cNvSpPr/>
            <p:nvPr/>
          </p:nvSpPr>
          <p:spPr>
            <a:xfrm>
              <a:off x="3698544" y="901901"/>
              <a:ext cx="1954530" cy="14983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43544" y="1428750"/>
              <a:ext cx="388376" cy="2223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53755" y="3891020"/>
            <a:ext cx="3616656" cy="2270490"/>
            <a:chOff x="3543544" y="901901"/>
            <a:chExt cx="2109530" cy="1498399"/>
          </a:xfrm>
        </p:grpSpPr>
        <p:sp>
          <p:nvSpPr>
            <p:cNvPr id="23" name="Rectangle 22"/>
            <p:cNvSpPr/>
            <p:nvPr/>
          </p:nvSpPr>
          <p:spPr>
            <a:xfrm>
              <a:off x="3698544" y="901901"/>
              <a:ext cx="1954530" cy="14983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43544" y="1428750"/>
              <a:ext cx="388376" cy="2223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05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8"/>
          <a:stretch/>
        </p:blipFill>
        <p:spPr>
          <a:xfrm>
            <a:off x="2302199" y="901900"/>
            <a:ext cx="3458256" cy="562693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897615" y="834899"/>
            <a:ext cx="3267237" cy="5701702"/>
            <a:chOff x="9122883" y="1094207"/>
            <a:chExt cx="2928089" cy="510985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01" r="289"/>
            <a:stretch/>
          </p:blipFill>
          <p:spPr>
            <a:xfrm>
              <a:off x="9184942" y="1161209"/>
              <a:ext cx="2866030" cy="5042848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9122883" y="1094207"/>
              <a:ext cx="0" cy="51098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C2CAFB-41AA-3B96-E961-D0091E6D5BEA}"/>
              </a:ext>
            </a:extLst>
          </p:cNvPr>
          <p:cNvSpPr txBox="1"/>
          <p:nvPr/>
        </p:nvSpPr>
        <p:spPr>
          <a:xfrm>
            <a:off x="233339" y="165719"/>
            <a:ext cx="1181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Finding behavior-tuned units via their </a:t>
            </a:r>
            <a:r>
              <a:rPr lang="en-US" sz="2400" dirty="0" err="1">
                <a:latin typeface="Myriad Pro" panose="020B0503030403020204" pitchFamily="34" charset="0"/>
              </a:rPr>
              <a:t>auROC</a:t>
            </a:r>
            <a:r>
              <a:rPr lang="en-US" sz="2400" dirty="0">
                <a:latin typeface="Myriad Pro" panose="020B0503030403020204" pitchFamily="34" charset="0"/>
              </a:rPr>
              <a:t> (aka Choice Probability)</a:t>
            </a:r>
          </a:p>
        </p:txBody>
      </p:sp>
    </p:spTree>
    <p:extLst>
      <p:ext uri="{BB962C8B-B14F-4D97-AF65-F5344CB8AC3E}">
        <p14:creationId xmlns:p14="http://schemas.microsoft.com/office/powerpoint/2010/main" val="9065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7"/>
          <a:stretch/>
        </p:blipFill>
        <p:spPr>
          <a:xfrm>
            <a:off x="2807174" y="934933"/>
            <a:ext cx="6311016" cy="55812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19154" y="2191662"/>
            <a:ext cx="130302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9154" y="3494111"/>
            <a:ext cx="130302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19154" y="5016566"/>
            <a:ext cx="130302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02974" y="6321851"/>
            <a:ext cx="130302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302974" y="969223"/>
            <a:ext cx="1070610" cy="296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86719" y="738390"/>
            <a:ext cx="210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yriad Pro" panose="020B0503030403020204" pitchFamily="34" charset="0"/>
              </a:rPr>
              <a:t>Distribution of cell activity across all trials</a:t>
            </a:r>
          </a:p>
        </p:txBody>
      </p:sp>
      <p:sp>
        <p:nvSpPr>
          <p:cNvPr id="9" name="Rectangle 8"/>
          <p:cNvSpPr/>
          <p:nvPr/>
        </p:nvSpPr>
        <p:spPr>
          <a:xfrm>
            <a:off x="3881594" y="1200055"/>
            <a:ext cx="377190" cy="14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15909" y="2328822"/>
            <a:ext cx="377190" cy="14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10169" y="4058562"/>
            <a:ext cx="377190" cy="14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24494" y="5142296"/>
            <a:ext cx="377190" cy="14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752158" y="1211243"/>
            <a:ext cx="1257806" cy="835081"/>
            <a:chOff x="9468623" y="1554638"/>
            <a:chExt cx="1257806" cy="83508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06" b="51111"/>
            <a:stretch/>
          </p:blipFill>
          <p:spPr>
            <a:xfrm>
              <a:off x="9468624" y="1554638"/>
              <a:ext cx="1257805" cy="50276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06" t="67685"/>
            <a:stretch/>
          </p:blipFill>
          <p:spPr>
            <a:xfrm>
              <a:off x="9468623" y="2057400"/>
              <a:ext cx="1257805" cy="332319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807174" y="2328822"/>
            <a:ext cx="6198368" cy="1302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07174" y="3782697"/>
            <a:ext cx="6198368" cy="1302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807174" y="5085146"/>
            <a:ext cx="6198368" cy="1302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6C241-3D31-4B83-1D10-F3621D27707F}"/>
              </a:ext>
            </a:extLst>
          </p:cNvPr>
          <p:cNvSpPr txBox="1"/>
          <p:nvPr/>
        </p:nvSpPr>
        <p:spPr>
          <a:xfrm>
            <a:off x="233339" y="165719"/>
            <a:ext cx="1181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Finding behavior-tuned units via their </a:t>
            </a:r>
            <a:r>
              <a:rPr lang="en-US" sz="2400" dirty="0" err="1">
                <a:latin typeface="Myriad Pro" panose="020B0503030403020204" pitchFamily="34" charset="0"/>
              </a:rPr>
              <a:t>auROC</a:t>
            </a:r>
            <a:r>
              <a:rPr lang="en-US" sz="2400" dirty="0">
                <a:latin typeface="Myriad Pro" panose="020B0503030403020204" pitchFamily="34" charset="0"/>
              </a:rPr>
              <a:t> (aka Choice Probability)</a:t>
            </a:r>
          </a:p>
        </p:txBody>
      </p:sp>
    </p:spTree>
    <p:extLst>
      <p:ext uri="{BB962C8B-B14F-4D97-AF65-F5344CB8AC3E}">
        <p14:creationId xmlns:p14="http://schemas.microsoft.com/office/powerpoint/2010/main" val="42244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1B9E1-D745-D441-2D3E-5CAD46CF8B77}"/>
              </a:ext>
            </a:extLst>
          </p:cNvPr>
          <p:cNvGrpSpPr/>
          <p:nvPr/>
        </p:nvGrpSpPr>
        <p:grpSpPr>
          <a:xfrm>
            <a:off x="122480" y="2379134"/>
            <a:ext cx="3849122" cy="2904113"/>
            <a:chOff x="829590" y="2482162"/>
            <a:chExt cx="2896496" cy="218537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44" t="9212" b="66288"/>
            <a:stretch/>
          </p:blipFill>
          <p:spPr>
            <a:xfrm>
              <a:off x="1001485" y="2482162"/>
              <a:ext cx="2621280" cy="1614796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829590" y="4167039"/>
              <a:ext cx="2896496" cy="500494"/>
              <a:chOff x="8231875" y="2232346"/>
              <a:chExt cx="2896496" cy="50049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0254286" y="2232346"/>
                <a:ext cx="874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Myriad Pro" panose="020B0503030403020204" pitchFamily="34" charset="0"/>
                    <a:cs typeface="Myriad Arabic" panose="01010101010101010101" pitchFamily="50" charset="-78"/>
                  </a:rPr>
                  <a:t>mount-</a:t>
                </a:r>
              </a:p>
              <a:p>
                <a:pPr algn="ctr"/>
                <a:r>
                  <a:rPr lang="en-US" sz="1200" dirty="0">
                    <a:latin typeface="Myriad Pro" panose="020B0503030403020204" pitchFamily="34" charset="0"/>
                    <a:cs typeface="Myriad Arabic" panose="01010101010101010101" pitchFamily="50" charset="-78"/>
                  </a:rPr>
                  <a:t>responsive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231875" y="2271175"/>
                <a:ext cx="874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Myriad Pro" panose="020B0503030403020204" pitchFamily="34" charset="0"/>
                    <a:cs typeface="Myriad Arabic" panose="01010101010101010101" pitchFamily="50" charset="-78"/>
                  </a:rPr>
                  <a:t>sniff-</a:t>
                </a:r>
              </a:p>
              <a:p>
                <a:pPr algn="ctr"/>
                <a:r>
                  <a:rPr lang="en-US" sz="1200" dirty="0">
                    <a:latin typeface="Myriad Pro" panose="020B0503030403020204" pitchFamily="34" charset="0"/>
                    <a:cs typeface="Myriad Arabic" panose="01010101010101010101" pitchFamily="50" charset="-78"/>
                  </a:rPr>
                  <a:t>responsive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278554" y="2251289"/>
                <a:ext cx="8728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Myriad Pro" panose="020B0503030403020204" pitchFamily="34" charset="0"/>
                    <a:cs typeface="Myriad Arabic" panose="01010101010101010101" pitchFamily="50" charset="-78"/>
                  </a:rPr>
                  <a:t>no</a:t>
                </a:r>
              </a:p>
              <a:p>
                <a:pPr algn="ctr"/>
                <a:r>
                  <a:rPr lang="en-US" sz="1200" dirty="0">
                    <a:latin typeface="Myriad Pro" panose="020B0503030403020204" pitchFamily="34" charset="0"/>
                    <a:cs typeface="Myriad Arabic" panose="01010101010101010101" pitchFamily="50" charset="-78"/>
                  </a:rPr>
                  <a:t>preference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D57C2-957B-DF1B-8285-2BCB0BC0FEFA}"/>
              </a:ext>
            </a:extLst>
          </p:cNvPr>
          <p:cNvSpPr txBox="1"/>
          <p:nvPr/>
        </p:nvSpPr>
        <p:spPr>
          <a:xfrm>
            <a:off x="233339" y="165719"/>
            <a:ext cx="1181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</a:rPr>
              <a:t>Finding behavior-tuned units via their </a:t>
            </a:r>
            <a:r>
              <a:rPr lang="en-US" sz="2400" dirty="0" err="1">
                <a:latin typeface="Myriad Pro" panose="020B0503030403020204" pitchFamily="34" charset="0"/>
              </a:rPr>
              <a:t>auROC</a:t>
            </a:r>
            <a:r>
              <a:rPr lang="en-US" sz="2400" dirty="0">
                <a:latin typeface="Myriad Pro" panose="020B0503030403020204" pitchFamily="34" charset="0"/>
              </a:rPr>
              <a:t> (aka Choice Probability)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6FF90E-7708-0CA6-3D8A-48995E025CAE}"/>
              </a:ext>
            </a:extLst>
          </p:cNvPr>
          <p:cNvSpPr txBox="1"/>
          <p:nvPr/>
        </p:nvSpPr>
        <p:spPr>
          <a:xfrm>
            <a:off x="1402570" y="1573546"/>
            <a:ext cx="138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VMHvl</a:t>
            </a:r>
            <a:endParaRPr lang="en-US" sz="2400" b="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B1B6CC-199A-89D8-8FCD-9FD228FA91D0}"/>
              </a:ext>
            </a:extLst>
          </p:cNvPr>
          <p:cNvGrpSpPr/>
          <p:nvPr/>
        </p:nvGrpSpPr>
        <p:grpSpPr>
          <a:xfrm>
            <a:off x="4046932" y="1573545"/>
            <a:ext cx="3965603" cy="3650440"/>
            <a:chOff x="4046932" y="1471945"/>
            <a:chExt cx="3965603" cy="365044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149C2E-C485-6CD7-157E-307EE72FFFC0}"/>
                </a:ext>
              </a:extLst>
            </p:cNvPr>
            <p:cNvGrpSpPr/>
            <p:nvPr/>
          </p:nvGrpSpPr>
          <p:grpSpPr>
            <a:xfrm>
              <a:off x="4046932" y="1975598"/>
              <a:ext cx="3965603" cy="3146787"/>
              <a:chOff x="4174067" y="2171864"/>
              <a:chExt cx="2984149" cy="236798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08" t="39081" b="33215"/>
              <a:stretch/>
            </p:blipFill>
            <p:spPr>
              <a:xfrm>
                <a:off x="4174067" y="2171864"/>
                <a:ext cx="2836333" cy="1825969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AD451AF-0FF1-A083-9D87-4B9528519227}"/>
                  </a:ext>
                </a:extLst>
              </p:cNvPr>
              <p:cNvGrpSpPr/>
              <p:nvPr/>
            </p:nvGrpSpPr>
            <p:grpSpPr>
              <a:xfrm>
                <a:off x="4261720" y="4039355"/>
                <a:ext cx="2896496" cy="500492"/>
                <a:chOff x="8231875" y="2162265"/>
                <a:chExt cx="2896496" cy="50049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37149A-13A4-ECE6-B7D2-90F8060ABBD0}"/>
                    </a:ext>
                  </a:extLst>
                </p:cNvPr>
                <p:cNvSpPr txBox="1"/>
                <p:nvPr/>
              </p:nvSpPr>
              <p:spPr>
                <a:xfrm>
                  <a:off x="10254286" y="2162265"/>
                  <a:ext cx="8740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mount-</a:t>
                  </a:r>
                </a:p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responsive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79CD19-FD48-C37C-D323-8D3667D6C4AE}"/>
                    </a:ext>
                  </a:extLst>
                </p:cNvPr>
                <p:cNvSpPr txBox="1"/>
                <p:nvPr/>
              </p:nvSpPr>
              <p:spPr>
                <a:xfrm>
                  <a:off x="8231875" y="2201092"/>
                  <a:ext cx="8740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sniff-</a:t>
                  </a:r>
                </a:p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responsive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755BA47-242F-4F76-2D16-23C35AF380EB}"/>
                    </a:ext>
                  </a:extLst>
                </p:cNvPr>
                <p:cNvSpPr txBox="1"/>
                <p:nvPr/>
              </p:nvSpPr>
              <p:spPr>
                <a:xfrm>
                  <a:off x="9278554" y="2181206"/>
                  <a:ext cx="8728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no</a:t>
                  </a:r>
                </a:p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preference</a:t>
                  </a: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344729-6932-D924-8D1A-4924CF48916C}"/>
                </a:ext>
              </a:extLst>
            </p:cNvPr>
            <p:cNvSpPr txBox="1"/>
            <p:nvPr/>
          </p:nvSpPr>
          <p:spPr>
            <a:xfrm>
              <a:off x="5405966" y="1471945"/>
              <a:ext cx="1380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BNST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9DF2E3-53E5-214E-0DD9-37AE08E221B8}"/>
              </a:ext>
            </a:extLst>
          </p:cNvPr>
          <p:cNvGrpSpPr/>
          <p:nvPr/>
        </p:nvGrpSpPr>
        <p:grpSpPr>
          <a:xfrm>
            <a:off x="7907587" y="1573545"/>
            <a:ext cx="4026460" cy="3608108"/>
            <a:chOff x="7907587" y="1471945"/>
            <a:chExt cx="4026460" cy="36081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2D58972-FF4E-F0E6-C6FD-5B5F1F1D3898}"/>
                </a:ext>
              </a:extLst>
            </p:cNvPr>
            <p:cNvGrpSpPr/>
            <p:nvPr/>
          </p:nvGrpSpPr>
          <p:grpSpPr>
            <a:xfrm>
              <a:off x="7907587" y="1975598"/>
              <a:ext cx="4026460" cy="3104455"/>
              <a:chOff x="8332466" y="2171864"/>
              <a:chExt cx="3029944" cy="233612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1F2AB80-1E8A-9E94-46AB-91142FC0A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08" t="69798" b="994"/>
              <a:stretch/>
            </p:blipFill>
            <p:spPr>
              <a:xfrm>
                <a:off x="8332466" y="2171864"/>
                <a:ext cx="2836333" cy="1925094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8159FD4-EBAA-A126-DE90-31DCFF011DD6}"/>
                  </a:ext>
                </a:extLst>
              </p:cNvPr>
              <p:cNvGrpSpPr/>
              <p:nvPr/>
            </p:nvGrpSpPr>
            <p:grpSpPr>
              <a:xfrm>
                <a:off x="8465914" y="4007498"/>
                <a:ext cx="2896496" cy="500493"/>
                <a:chOff x="8231875" y="2130408"/>
                <a:chExt cx="2896496" cy="500493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4AA78C0-27F4-9867-EF42-2F6A828DCA64}"/>
                    </a:ext>
                  </a:extLst>
                </p:cNvPr>
                <p:cNvSpPr txBox="1"/>
                <p:nvPr/>
              </p:nvSpPr>
              <p:spPr>
                <a:xfrm>
                  <a:off x="10254286" y="2130408"/>
                  <a:ext cx="8740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mount-</a:t>
                  </a:r>
                </a:p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responsive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591CE19-7A9D-64BD-C4B3-B1FC031ED821}"/>
                    </a:ext>
                  </a:extLst>
                </p:cNvPr>
                <p:cNvSpPr txBox="1"/>
                <p:nvPr/>
              </p:nvSpPr>
              <p:spPr>
                <a:xfrm>
                  <a:off x="8231875" y="2169236"/>
                  <a:ext cx="8740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sniff-</a:t>
                  </a:r>
                </a:p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responsive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633C09F-2628-162F-A439-B2F3AACAEF37}"/>
                    </a:ext>
                  </a:extLst>
                </p:cNvPr>
                <p:cNvSpPr txBox="1"/>
                <p:nvPr/>
              </p:nvSpPr>
              <p:spPr>
                <a:xfrm>
                  <a:off x="9278554" y="2149347"/>
                  <a:ext cx="8728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no</a:t>
                  </a:r>
                </a:p>
                <a:p>
                  <a:pPr algn="ctr"/>
                  <a:r>
                    <a:rPr lang="en-US" sz="1200" dirty="0">
                      <a:latin typeface="Myriad Pro" panose="020B0503030403020204" pitchFamily="34" charset="0"/>
                      <a:cs typeface="Myriad Arabic" panose="01010101010101010101" pitchFamily="50" charset="-78"/>
                    </a:rPr>
                    <a:t>preference</a:t>
                  </a: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BA1547-E9BF-75A9-2410-D43806B311DA}"/>
                </a:ext>
              </a:extLst>
            </p:cNvPr>
            <p:cNvSpPr txBox="1"/>
            <p:nvPr/>
          </p:nvSpPr>
          <p:spPr>
            <a:xfrm>
              <a:off x="9365741" y="1471945"/>
              <a:ext cx="1380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MPOA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08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1170</Words>
  <Application>Microsoft Office PowerPoint</Application>
  <PresentationFormat>Widescreen</PresentationFormat>
  <Paragraphs>215</Paragraphs>
  <Slides>37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Myriad Pro</vt:lpstr>
      <vt:lpstr>Symbol</vt:lpstr>
      <vt:lpstr>Office Theme</vt:lpstr>
      <vt:lpstr>Making sense of neural population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Matlab demo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Kennedy</dc:creator>
  <cp:lastModifiedBy>Ann Kennedy</cp:lastModifiedBy>
  <cp:revision>13</cp:revision>
  <dcterms:created xsi:type="dcterms:W3CDTF">2022-07-07T06:40:51Z</dcterms:created>
  <dcterms:modified xsi:type="dcterms:W3CDTF">2022-07-07T19:18:52Z</dcterms:modified>
</cp:coreProperties>
</file>